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7" r:id="rId2"/>
    <p:sldId id="258" r:id="rId3"/>
    <p:sldId id="259" r:id="rId4"/>
    <p:sldId id="260" r:id="rId5"/>
    <p:sldId id="261" r:id="rId6"/>
    <p:sldId id="262"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308" r:id="rId40"/>
    <p:sldId id="309" r:id="rId41"/>
    <p:sldId id="310" r:id="rId42"/>
    <p:sldId id="311" r:id="rId43"/>
    <p:sldId id="312" r:id="rId44"/>
    <p:sldId id="313" r:id="rId45"/>
    <p:sldId id="314" r:id="rId46"/>
    <p:sldId id="315" r:id="rId47"/>
    <p:sldId id="296" r:id="rId48"/>
    <p:sldId id="297" r:id="rId49"/>
    <p:sldId id="300" r:id="rId50"/>
    <p:sldId id="301" r:id="rId51"/>
    <p:sldId id="302" r:id="rId52"/>
    <p:sldId id="299" r:id="rId53"/>
    <p:sldId id="305" r:id="rId54"/>
    <p:sldId id="306" r:id="rId55"/>
    <p:sldId id="316"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p:scale>
          <a:sx n="80" d="100"/>
          <a:sy n="80" d="100"/>
        </p:scale>
        <p:origin x="33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86CB070-8528-4DA9-9AFC-1908AD781C5A}" type="datetimeFigureOut">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707DF1-A271-4BD1-B492-22A4175FC732}"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8009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686CB070-8528-4DA9-9AFC-1908AD781C5A}" type="datetimeFigureOut">
              <a:rPr lang="en-US" smtClean="0"/>
              <a:t>12/9/2015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247743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6CB070-8528-4DA9-9AFC-1908AD781C5A}" type="datetimeFigureOut">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31624212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6CB070-8528-4DA9-9AFC-1908AD781C5A}" type="datetimeFigureOut">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707DF1-A271-4BD1-B492-22A4175FC732}"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2775813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6CB070-8528-4DA9-9AFC-1908AD781C5A}" type="datetimeFigureOut">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23369186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6CB070-8528-4DA9-9AFC-1908AD781C5A}" type="datetimeFigureOut">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707DF1-A271-4BD1-B492-22A4175FC732}"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4557944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6CB070-8528-4DA9-9AFC-1908AD781C5A}" type="datetimeFigureOut">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21416303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86CB070-8528-4DA9-9AFC-1908AD781C5A}" type="datetimeFigureOut">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23692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86CB070-8528-4DA9-9AFC-1908AD781C5A}" type="datetimeFigureOut">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1757260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86CB070-8528-4DA9-9AFC-1908AD781C5A}" type="datetimeFigureOut">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57628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6CB070-8528-4DA9-9AFC-1908AD781C5A}" type="datetimeFigureOut">
              <a:rPr lang="en-US" smtClean="0"/>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497881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86CB070-8528-4DA9-9AFC-1908AD781C5A}" type="datetimeFigureOut">
              <a:rPr lang="en-US" smtClean="0"/>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3993576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86CB070-8528-4DA9-9AFC-1908AD781C5A}" type="datetimeFigureOut">
              <a:rPr lang="en-US" smtClean="0"/>
              <a:t>12/9/2015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617825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86CB070-8528-4DA9-9AFC-1908AD781C5A}" type="datetimeFigureOut">
              <a:rPr lang="en-US" smtClean="0"/>
              <a:t>12/9/2015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4211038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6CB070-8528-4DA9-9AFC-1908AD781C5A}" type="datetimeFigureOut">
              <a:rPr lang="en-US" smtClean="0"/>
              <a:t>12/9/2015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4116680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6CB070-8528-4DA9-9AFC-1908AD781C5A}" type="datetimeFigureOut">
              <a:rPr lang="en-US" smtClean="0"/>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1381588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6CB070-8528-4DA9-9AFC-1908AD781C5A}" type="datetimeFigureOut">
              <a:rPr lang="en-US" smtClean="0"/>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707DF1-A271-4BD1-B492-22A4175FC732}" type="slidenum">
              <a:rPr lang="en-US" smtClean="0"/>
              <a:t>‹#›</a:t>
            </a:fld>
            <a:endParaRPr lang="en-US"/>
          </a:p>
        </p:txBody>
      </p:sp>
    </p:spTree>
    <p:extLst>
      <p:ext uri="{BB962C8B-B14F-4D97-AF65-F5344CB8AC3E}">
        <p14:creationId xmlns:p14="http://schemas.microsoft.com/office/powerpoint/2010/main" val="1473075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686CB070-8528-4DA9-9AFC-1908AD781C5A}" type="datetimeFigureOut">
              <a:rPr lang="en-US" smtClean="0"/>
              <a:t>12/9/2015</a:t>
            </a:fld>
            <a:endParaRPr lang="en-US"/>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43707DF1-A271-4BD1-B492-22A4175FC732}" type="slidenum">
              <a:rPr lang="en-US" smtClean="0"/>
              <a:t>‹#›</a:t>
            </a:fld>
            <a:endParaRPr lang="en-US"/>
          </a:p>
        </p:txBody>
      </p:sp>
    </p:spTree>
    <p:extLst>
      <p:ext uri="{BB962C8B-B14F-4D97-AF65-F5344CB8AC3E}">
        <p14:creationId xmlns:p14="http://schemas.microsoft.com/office/powerpoint/2010/main" val="2732053756"/>
      </p:ext>
    </p:extLst>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50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50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50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4pPr>
      <a:lvl5pPr marL="21145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8.png"/><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hyperlink" Target="http://agurati.com/pa/wp-content/uploads/2013/12/%D9%86%D9%85%D8%A7%DB%8C-%D8%A2%D8%AC%D8%B1%DB%8C-%D9%85%D8%AF%D8%B1%D9%864.jpg" TargetMode="Externa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hyperlink" Target="http://agurati.com/pa/wp-content/uploads/2013/12/%D9%86%D9%85%D8%A7%DB%8C-%D8%A2%D8%AC%D8%B1%DB%8C-%D9%85%D8%AF%D8%B1%D9%862.jpg" TargetMode="Externa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hyperlink" Target="http://agurati.com/pa/wp-content/uploads/2013/12/%D8%AF%DB%8C%D9%88%D8%A7%D8%B1-%D8%AD%D8%A7%DB%8C%D9%84-%D8%A2%D8%AC%D8%B1%DB%8C.jpg"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00.jpe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 y="0"/>
            <a:ext cx="12192000" cy="9144000"/>
          </a:xfrm>
          <a:prstGeom prst="rect">
            <a:avLst/>
          </a:prstGeom>
        </p:spPr>
      </p:pic>
      <p:sp>
        <p:nvSpPr>
          <p:cNvPr id="5" name="Rectangle 4"/>
          <p:cNvSpPr/>
          <p:nvPr/>
        </p:nvSpPr>
        <p:spPr>
          <a:xfrm>
            <a:off x="776459" y="3299633"/>
            <a:ext cx="7297190" cy="1015663"/>
          </a:xfrm>
          <a:prstGeom prst="rect">
            <a:avLst/>
          </a:prstGeom>
        </p:spPr>
        <p:txBody>
          <a:bodyPr wrap="none">
            <a:spAutoFit/>
          </a:bodyPr>
          <a:lstStyle/>
          <a:p>
            <a:pPr lvl="0"/>
            <a:r>
              <a:rPr lang="en-US" sz="6000" b="1" dirty="0">
                <a:solidFill>
                  <a:srgbClr val="FFFF00"/>
                </a:solidFill>
                <a:effectLst>
                  <a:outerShdw blurRad="38100" dist="38100" dir="2700000" algn="tl">
                    <a:srgbClr val="000000">
                      <a:alpha val="43137"/>
                    </a:srgbClr>
                  </a:outerShdw>
                </a:effectLst>
                <a:latin typeface="BankGothic Md BT" panose="020B0807020203060204" pitchFamily="34" charset="0"/>
              </a:rPr>
              <a:t>Brick</a:t>
            </a:r>
            <a:r>
              <a:rPr lang="en-US" sz="3600" b="1" dirty="0">
                <a:solidFill>
                  <a:srgbClr val="FFFF00"/>
                </a:solidFill>
                <a:effectLst>
                  <a:outerShdw blurRad="38100" dist="38100" dir="2700000" algn="tl">
                    <a:srgbClr val="000000">
                      <a:alpha val="43137"/>
                    </a:srgbClr>
                  </a:outerShdw>
                </a:effectLst>
                <a:latin typeface="BankGothic Md BT" panose="020B0807020203060204" pitchFamily="34" charset="0"/>
              </a:rPr>
              <a:t>  in  Architecture </a:t>
            </a:r>
          </a:p>
        </p:txBody>
      </p:sp>
      <p:sp>
        <p:nvSpPr>
          <p:cNvPr id="6" name="TextBox 5"/>
          <p:cNvSpPr txBox="1"/>
          <p:nvPr/>
        </p:nvSpPr>
        <p:spPr>
          <a:xfrm>
            <a:off x="6246101" y="1648271"/>
            <a:ext cx="4437433" cy="1446550"/>
          </a:xfrm>
          <a:prstGeom prst="rect">
            <a:avLst/>
          </a:prstGeom>
          <a:noFill/>
        </p:spPr>
        <p:txBody>
          <a:bodyPr wrap="none" rtlCol="0">
            <a:spAutoFit/>
          </a:bodyPr>
          <a:lstStyle/>
          <a:p>
            <a:r>
              <a:rPr lang="fa-IR" sz="8800" dirty="0" smtClean="0">
                <a:solidFill>
                  <a:srgbClr val="FFC000"/>
                </a:solidFill>
                <a:cs typeface="B Sina" panose="00000700000000000000" pitchFamily="2" charset="-78"/>
              </a:rPr>
              <a:t>آجر</a:t>
            </a:r>
            <a:r>
              <a:rPr lang="fa-IR" sz="8800" dirty="0" smtClean="0">
                <a:cs typeface="B Yekan" panose="00000400000000000000" pitchFamily="2" charset="-78"/>
              </a:rPr>
              <a:t> </a:t>
            </a:r>
            <a:r>
              <a:rPr lang="fa-IR" sz="5400" dirty="0" smtClean="0">
                <a:cs typeface="B Yekan" panose="00000400000000000000" pitchFamily="2" charset="-78"/>
              </a:rPr>
              <a:t>در معماری</a:t>
            </a:r>
            <a:endParaRPr lang="en-US" sz="5400" dirty="0">
              <a:cs typeface="B Yekan" panose="00000400000000000000" pitchFamily="2" charset="-78"/>
            </a:endParaRPr>
          </a:p>
        </p:txBody>
      </p:sp>
      <p:sp>
        <p:nvSpPr>
          <p:cNvPr id="8" name="TextBox 7"/>
          <p:cNvSpPr txBox="1"/>
          <p:nvPr/>
        </p:nvSpPr>
        <p:spPr>
          <a:xfrm>
            <a:off x="8363965" y="6334780"/>
            <a:ext cx="2916183" cy="523220"/>
          </a:xfrm>
          <a:prstGeom prst="rect">
            <a:avLst/>
          </a:prstGeom>
          <a:noFill/>
        </p:spPr>
        <p:txBody>
          <a:bodyPr wrap="none" rtlCol="0">
            <a:spAutoFit/>
          </a:bodyPr>
          <a:lstStyle/>
          <a:p>
            <a:r>
              <a:rPr lang="fa-IR" sz="2800" dirty="0" smtClean="0">
                <a:cs typeface="B Yekan" panose="00000400000000000000" pitchFamily="2" charset="-78"/>
              </a:rPr>
              <a:t>گروه معماری پارساکد</a:t>
            </a:r>
            <a:endParaRPr lang="en-US" sz="2800" dirty="0">
              <a:cs typeface="B Yekan" panose="00000400000000000000" pitchFamily="2" charset="-78"/>
            </a:endParaRPr>
          </a:p>
        </p:txBody>
      </p:sp>
      <p:sp>
        <p:nvSpPr>
          <p:cNvPr id="9" name="TextBox 8"/>
          <p:cNvSpPr txBox="1"/>
          <p:nvPr/>
        </p:nvSpPr>
        <p:spPr>
          <a:xfrm>
            <a:off x="670193" y="6334780"/>
            <a:ext cx="2943242" cy="523220"/>
          </a:xfrm>
          <a:prstGeom prst="rect">
            <a:avLst/>
          </a:prstGeom>
          <a:noFill/>
        </p:spPr>
        <p:txBody>
          <a:bodyPr wrap="none" rtlCol="0">
            <a:spAutoFit/>
          </a:bodyPr>
          <a:lstStyle/>
          <a:p>
            <a:r>
              <a:rPr lang="en-US" sz="2800" dirty="0" smtClean="0">
                <a:latin typeface="BankGothic Md BT" panose="020B0807020203060204" pitchFamily="34" charset="0"/>
                <a:cs typeface="B Yekan" panose="00000400000000000000" pitchFamily="2" charset="-78"/>
              </a:rPr>
              <a:t>Parsacad.com</a:t>
            </a:r>
            <a:endParaRPr lang="en-US" sz="2800" dirty="0">
              <a:latin typeface="BankGothic Md BT" panose="020B0807020203060204" pitchFamily="34" charset="0"/>
              <a:cs typeface="B Yekan" panose="00000400000000000000" pitchFamily="2" charset="-78"/>
            </a:endParaRPr>
          </a:p>
        </p:txBody>
      </p:sp>
    </p:spTree>
    <p:extLst>
      <p:ext uri="{BB962C8B-B14F-4D97-AF65-F5344CB8AC3E}">
        <p14:creationId xmlns:p14="http://schemas.microsoft.com/office/powerpoint/2010/main" val="4056960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070311" y="6037664"/>
            <a:ext cx="2395936" cy="581797"/>
          </a:xfrm>
          <a:prstGeom prst="rect">
            <a:avLst/>
          </a:prstGeom>
        </p:spPr>
      </p:pic>
      <p:sp>
        <p:nvSpPr>
          <p:cNvPr id="3" name="Rectangle 2" descr="1"/>
          <p:cNvSpPr>
            <a:spLocks noChangeArrowheads="1"/>
          </p:cNvSpPr>
          <p:nvPr/>
        </p:nvSpPr>
        <p:spPr bwMode="auto">
          <a:xfrm>
            <a:off x="2133599" y="321365"/>
            <a:ext cx="7848600" cy="53340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1838036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053651" y="2875662"/>
            <a:ext cx="2127688" cy="1371719"/>
          </a:xfrm>
          <a:prstGeom prst="rect">
            <a:avLst/>
          </a:prstGeom>
        </p:spPr>
      </p:pic>
      <p:sp>
        <p:nvSpPr>
          <p:cNvPr id="3" name="Rectangle 2" descr="16228_444"/>
          <p:cNvSpPr>
            <a:spLocks noChangeArrowheads="1"/>
          </p:cNvSpPr>
          <p:nvPr/>
        </p:nvSpPr>
        <p:spPr bwMode="auto">
          <a:xfrm>
            <a:off x="1239078" y="586409"/>
            <a:ext cx="5638800" cy="56388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5969145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24771" y="4580696"/>
            <a:ext cx="1420491" cy="640135"/>
          </a:xfrm>
          <a:prstGeom prst="rect">
            <a:avLst/>
          </a:prstGeom>
        </p:spPr>
      </p:pic>
      <p:sp>
        <p:nvSpPr>
          <p:cNvPr id="3" name="AutoShape 5"/>
          <p:cNvSpPr>
            <a:spLocks noChangeArrowheads="1"/>
          </p:cNvSpPr>
          <p:nvPr/>
        </p:nvSpPr>
        <p:spPr bwMode="auto">
          <a:xfrm>
            <a:off x="3528388" y="3867163"/>
            <a:ext cx="152400" cy="457200"/>
          </a:xfrm>
          <a:prstGeom prst="upArrow">
            <a:avLst>
              <a:gd name="adj1" fmla="val 50000"/>
              <a:gd name="adj2" fmla="val 7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 name="AutoShape 6"/>
          <p:cNvSpPr>
            <a:spLocks noChangeArrowheads="1"/>
          </p:cNvSpPr>
          <p:nvPr/>
        </p:nvSpPr>
        <p:spPr bwMode="auto">
          <a:xfrm>
            <a:off x="4784035" y="4824563"/>
            <a:ext cx="457200" cy="152400"/>
          </a:xfrm>
          <a:prstGeom prst="rightArrow">
            <a:avLst>
              <a:gd name="adj1" fmla="val 50000"/>
              <a:gd name="adj2" fmla="val 7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 name="Rectangle 2" descr="sad_sanjegan"/>
          <p:cNvSpPr>
            <a:spLocks noChangeArrowheads="1"/>
          </p:cNvSpPr>
          <p:nvPr/>
        </p:nvSpPr>
        <p:spPr bwMode="auto">
          <a:xfrm>
            <a:off x="1401417" y="242764"/>
            <a:ext cx="4267200" cy="3048000"/>
          </a:xfrm>
          <a:prstGeom prst="rect">
            <a:avLst/>
          </a:prstGeom>
          <a:blipFill dpi="0" rotWithShape="1">
            <a:blip r:embed="rId3"/>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 name="Rectangle 4" descr="سد كبار قم"/>
          <p:cNvSpPr>
            <a:spLocks noChangeArrowheads="1"/>
          </p:cNvSpPr>
          <p:nvPr/>
        </p:nvSpPr>
        <p:spPr bwMode="auto">
          <a:xfrm>
            <a:off x="6468511" y="2955235"/>
            <a:ext cx="4267200" cy="3048000"/>
          </a:xfrm>
          <a:prstGeom prst="rect">
            <a:avLst/>
          </a:pr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8123867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30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30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30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06681" y="5549967"/>
            <a:ext cx="5602710" cy="1005927"/>
          </a:xfrm>
          <a:prstGeom prst="rect">
            <a:avLst/>
          </a:prstGeom>
        </p:spPr>
      </p:pic>
      <p:sp>
        <p:nvSpPr>
          <p:cNvPr id="3" name="Rectangle 4" descr="3808249144_843d03e50d"/>
          <p:cNvSpPr>
            <a:spLocks noChangeArrowheads="1"/>
          </p:cNvSpPr>
          <p:nvPr/>
        </p:nvSpPr>
        <p:spPr bwMode="auto">
          <a:xfrm>
            <a:off x="7398025" y="894522"/>
            <a:ext cx="2667000" cy="4267200"/>
          </a:xfrm>
          <a:prstGeom prst="rect">
            <a:avLst/>
          </a:prstGeom>
          <a:blipFill dpi="0" rotWithShape="1">
            <a:blip r:embed="rId3"/>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 name="Rectangle 2" descr="1"/>
          <p:cNvSpPr>
            <a:spLocks noChangeArrowheads="1"/>
          </p:cNvSpPr>
          <p:nvPr/>
        </p:nvSpPr>
        <p:spPr bwMode="auto">
          <a:xfrm>
            <a:off x="1384852" y="894522"/>
            <a:ext cx="5029200" cy="4267200"/>
          </a:xfrm>
          <a:prstGeom prst="rect">
            <a:avLst/>
          </a:prstGeom>
          <a:blipFill dpi="0" rotWithShape="1">
            <a:blip r:embed="rId4"/>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74349301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30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1680" y="4261793"/>
            <a:ext cx="6608637" cy="2469094"/>
          </a:xfrm>
          <a:prstGeom prst="rect">
            <a:avLst/>
          </a:prstGeom>
        </p:spPr>
      </p:pic>
      <p:sp>
        <p:nvSpPr>
          <p:cNvPr id="3" name="Rectangle 2" descr="بازار تبريز"/>
          <p:cNvSpPr>
            <a:spLocks noChangeArrowheads="1"/>
          </p:cNvSpPr>
          <p:nvPr/>
        </p:nvSpPr>
        <p:spPr bwMode="auto">
          <a:xfrm>
            <a:off x="3238498" y="342072"/>
            <a:ext cx="5715000" cy="37338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91015415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64038" y="4908514"/>
            <a:ext cx="6596444" cy="2103302"/>
          </a:xfrm>
          <a:prstGeom prst="rect">
            <a:avLst/>
          </a:prstGeom>
        </p:spPr>
      </p:pic>
      <p:sp>
        <p:nvSpPr>
          <p:cNvPr id="3" name="Rectangle 5" descr="hashnai-ba-banaha-148"/>
          <p:cNvSpPr>
            <a:spLocks noChangeArrowheads="1"/>
          </p:cNvSpPr>
          <p:nvPr/>
        </p:nvSpPr>
        <p:spPr bwMode="auto">
          <a:xfrm>
            <a:off x="7162800" y="502167"/>
            <a:ext cx="3124200" cy="4267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 name="Rectangle 2" descr="ShowImage"/>
          <p:cNvSpPr>
            <a:spLocks noChangeArrowheads="1"/>
          </p:cNvSpPr>
          <p:nvPr/>
        </p:nvSpPr>
        <p:spPr bwMode="auto">
          <a:xfrm>
            <a:off x="2064026" y="502167"/>
            <a:ext cx="3429000" cy="4267200"/>
          </a:xfrm>
          <a:prstGeom prst="rect">
            <a:avLst/>
          </a:prstGeom>
          <a:blipFill dpi="0" rotWithShape="1">
            <a:blip r:embed="rId4"/>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12743951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20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10768" y="5194792"/>
            <a:ext cx="7181710" cy="1371719"/>
          </a:xfrm>
          <a:prstGeom prst="rect">
            <a:avLst/>
          </a:prstGeom>
        </p:spPr>
      </p:pic>
      <p:sp>
        <p:nvSpPr>
          <p:cNvPr id="3" name="Rectangle 2" descr="7"/>
          <p:cNvSpPr>
            <a:spLocks noChangeArrowheads="1"/>
          </p:cNvSpPr>
          <p:nvPr/>
        </p:nvSpPr>
        <p:spPr bwMode="auto">
          <a:xfrm>
            <a:off x="2372623" y="284922"/>
            <a:ext cx="6858000" cy="44958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88306252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84911" y="3877341"/>
            <a:ext cx="6328196" cy="2834886"/>
          </a:xfrm>
          <a:prstGeom prst="rect">
            <a:avLst/>
          </a:prstGeom>
        </p:spPr>
      </p:pic>
      <p:sp>
        <p:nvSpPr>
          <p:cNvPr id="3" name="Rectangle 2" descr="product-f-masaaleh-f-thumb-ajorfeshari"/>
          <p:cNvSpPr>
            <a:spLocks noChangeArrowheads="1"/>
          </p:cNvSpPr>
          <p:nvPr/>
        </p:nvSpPr>
        <p:spPr bwMode="auto">
          <a:xfrm>
            <a:off x="4205909" y="430695"/>
            <a:ext cx="3886200" cy="3124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12148515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77241" y="5120489"/>
            <a:ext cx="6504996" cy="1737511"/>
          </a:xfrm>
          <a:prstGeom prst="rect">
            <a:avLst/>
          </a:prstGeom>
        </p:spPr>
      </p:pic>
      <p:sp>
        <p:nvSpPr>
          <p:cNvPr id="3" name="Rectangle 2" descr="1-10-3"/>
          <p:cNvSpPr>
            <a:spLocks noChangeArrowheads="1"/>
          </p:cNvSpPr>
          <p:nvPr/>
        </p:nvSpPr>
        <p:spPr bwMode="auto">
          <a:xfrm>
            <a:off x="3095418" y="343108"/>
            <a:ext cx="5638800" cy="44958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83499005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52180" y="5314062"/>
            <a:ext cx="6261135" cy="1371719"/>
          </a:xfrm>
          <a:prstGeom prst="rect">
            <a:avLst/>
          </a:prstGeom>
        </p:spPr>
      </p:pic>
      <p:sp>
        <p:nvSpPr>
          <p:cNvPr id="3" name="Rectangle 2" descr="gh"/>
          <p:cNvSpPr>
            <a:spLocks noChangeArrowheads="1"/>
          </p:cNvSpPr>
          <p:nvPr/>
        </p:nvSpPr>
        <p:spPr bwMode="auto">
          <a:xfrm>
            <a:off x="3720547" y="530087"/>
            <a:ext cx="4724400" cy="44196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37648390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descr="Chogha-Zanbil-2"/>
          <p:cNvSpPr>
            <a:spLocks noChangeArrowheads="1"/>
          </p:cNvSpPr>
          <p:nvPr/>
        </p:nvSpPr>
        <p:spPr bwMode="auto">
          <a:xfrm>
            <a:off x="3332922" y="152400"/>
            <a:ext cx="5181600" cy="4267200"/>
          </a:xfrm>
          <a:prstGeom prst="rect">
            <a:avLst/>
          </a:prstGeom>
          <a:blipFill dpi="0" rotWithShape="1">
            <a:blip r:embed="rId2">
              <a:alphaModFix amt="90000"/>
            </a:blip>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tLang="en-US"/>
          </a:p>
        </p:txBody>
      </p:sp>
      <p:pic>
        <p:nvPicPr>
          <p:cNvPr id="3" name="Picture 2"/>
          <p:cNvPicPr>
            <a:picLocks noChangeAspect="1"/>
          </p:cNvPicPr>
          <p:nvPr/>
        </p:nvPicPr>
        <p:blipFill>
          <a:blip r:embed="rId3"/>
          <a:stretch>
            <a:fillRect/>
          </a:stretch>
        </p:blipFill>
        <p:spPr>
          <a:xfrm>
            <a:off x="2835830" y="4680592"/>
            <a:ext cx="6175783" cy="1737511"/>
          </a:xfrm>
          <a:prstGeom prst="rect">
            <a:avLst/>
          </a:prstGeom>
        </p:spPr>
      </p:pic>
    </p:spTree>
    <p:extLst>
      <p:ext uri="{BB962C8B-B14F-4D97-AF65-F5344CB8AC3E}">
        <p14:creationId xmlns:p14="http://schemas.microsoft.com/office/powerpoint/2010/main" val="8873952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7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00182" y="4648680"/>
            <a:ext cx="6700085" cy="2103302"/>
          </a:xfrm>
          <a:prstGeom prst="rect">
            <a:avLst/>
          </a:prstGeom>
        </p:spPr>
      </p:pic>
      <p:sp>
        <p:nvSpPr>
          <p:cNvPr id="3" name="Rectangle 2" descr="DSC00283"/>
          <p:cNvSpPr>
            <a:spLocks noChangeArrowheads="1"/>
          </p:cNvSpPr>
          <p:nvPr/>
        </p:nvSpPr>
        <p:spPr bwMode="auto">
          <a:xfrm>
            <a:off x="3283225" y="126932"/>
            <a:ext cx="5334000" cy="4267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76388231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31548" y="4023114"/>
            <a:ext cx="6998815" cy="2834886"/>
          </a:xfrm>
          <a:prstGeom prst="rect">
            <a:avLst/>
          </a:prstGeom>
        </p:spPr>
      </p:pic>
      <p:sp>
        <p:nvSpPr>
          <p:cNvPr id="3" name="Rectangle 2" descr="n_m595"/>
          <p:cNvSpPr>
            <a:spLocks noChangeArrowheads="1"/>
          </p:cNvSpPr>
          <p:nvPr/>
        </p:nvSpPr>
        <p:spPr bwMode="auto">
          <a:xfrm>
            <a:off x="3871290" y="443948"/>
            <a:ext cx="3733800" cy="32766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2452980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63310" y="4261792"/>
            <a:ext cx="9053345" cy="2469094"/>
          </a:xfrm>
          <a:prstGeom prst="rect">
            <a:avLst/>
          </a:prstGeom>
        </p:spPr>
      </p:pic>
      <p:sp>
        <p:nvSpPr>
          <p:cNvPr id="3" name="Rectangle 2" descr="a-s-p-27"/>
          <p:cNvSpPr>
            <a:spLocks noChangeArrowheads="1"/>
          </p:cNvSpPr>
          <p:nvPr/>
        </p:nvSpPr>
        <p:spPr bwMode="auto">
          <a:xfrm>
            <a:off x="3246782" y="166870"/>
            <a:ext cx="5486400" cy="39624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72638831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91681" y="5102027"/>
            <a:ext cx="5773412" cy="1371719"/>
          </a:xfrm>
          <a:prstGeom prst="rect">
            <a:avLst/>
          </a:prstGeom>
        </p:spPr>
      </p:pic>
      <p:sp>
        <p:nvSpPr>
          <p:cNvPr id="3" name="Rectangle 2" descr="P8090101"/>
          <p:cNvSpPr>
            <a:spLocks noChangeArrowheads="1"/>
          </p:cNvSpPr>
          <p:nvPr/>
        </p:nvSpPr>
        <p:spPr bwMode="auto">
          <a:xfrm>
            <a:off x="2663687" y="314533"/>
            <a:ext cx="6629400" cy="45720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44687790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622759" y="5984653"/>
            <a:ext cx="2999492" cy="640135"/>
          </a:xfrm>
          <a:prstGeom prst="rect">
            <a:avLst/>
          </a:prstGeom>
        </p:spPr>
      </p:pic>
      <p:sp>
        <p:nvSpPr>
          <p:cNvPr id="3" name="Rectangle 2" descr="25i0w2r"/>
          <p:cNvSpPr>
            <a:spLocks noChangeArrowheads="1"/>
          </p:cNvSpPr>
          <p:nvPr/>
        </p:nvSpPr>
        <p:spPr bwMode="auto">
          <a:xfrm>
            <a:off x="2829339" y="411440"/>
            <a:ext cx="6400800" cy="52578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65013196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96254" y="5759367"/>
            <a:ext cx="2999492" cy="640135"/>
          </a:xfrm>
          <a:prstGeom prst="rect">
            <a:avLst/>
          </a:prstGeom>
        </p:spPr>
      </p:pic>
      <p:sp>
        <p:nvSpPr>
          <p:cNvPr id="3" name="Rectangle 4" descr="11"/>
          <p:cNvSpPr>
            <a:spLocks noChangeArrowheads="1"/>
          </p:cNvSpPr>
          <p:nvPr/>
        </p:nvSpPr>
        <p:spPr bwMode="auto">
          <a:xfrm>
            <a:off x="6491081" y="798575"/>
            <a:ext cx="3962400" cy="4267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 name="Rectangle 2" descr="2"/>
          <p:cNvSpPr>
            <a:spLocks noChangeArrowheads="1"/>
          </p:cNvSpPr>
          <p:nvPr/>
        </p:nvSpPr>
        <p:spPr bwMode="auto">
          <a:xfrm>
            <a:off x="1564585" y="798575"/>
            <a:ext cx="4038600" cy="4267200"/>
          </a:xfrm>
          <a:prstGeom prst="rect">
            <a:avLst/>
          </a:prstGeom>
          <a:blipFill dpi="0" rotWithShape="1">
            <a:blip r:embed="rId4"/>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34061610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63732" y="5931646"/>
            <a:ext cx="2999492" cy="640135"/>
          </a:xfrm>
          <a:prstGeom prst="rect">
            <a:avLst/>
          </a:prstGeom>
        </p:spPr>
      </p:pic>
      <p:sp>
        <p:nvSpPr>
          <p:cNvPr id="3" name="Rectangle 2" descr="6"/>
          <p:cNvSpPr>
            <a:spLocks noChangeArrowheads="1"/>
          </p:cNvSpPr>
          <p:nvPr/>
        </p:nvSpPr>
        <p:spPr bwMode="auto">
          <a:xfrm>
            <a:off x="2763078" y="384314"/>
            <a:ext cx="6400800" cy="52578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8388132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80498" y="4595672"/>
            <a:ext cx="6565961" cy="2103302"/>
          </a:xfrm>
          <a:prstGeom prst="rect">
            <a:avLst/>
          </a:prstGeom>
        </p:spPr>
      </p:pic>
      <p:sp>
        <p:nvSpPr>
          <p:cNvPr id="3" name="Rectangle 3" descr="9tecg8"/>
          <p:cNvSpPr>
            <a:spLocks noChangeArrowheads="1"/>
          </p:cNvSpPr>
          <p:nvPr/>
        </p:nvSpPr>
        <p:spPr bwMode="auto">
          <a:xfrm>
            <a:off x="2991678" y="206444"/>
            <a:ext cx="5943600" cy="4267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30169823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Lef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27325" y="4550076"/>
            <a:ext cx="5840474" cy="2188654"/>
          </a:xfrm>
          <a:prstGeom prst="rect">
            <a:avLst/>
          </a:prstGeom>
        </p:spPr>
      </p:pic>
      <p:sp>
        <p:nvSpPr>
          <p:cNvPr id="3" name="Rectangle 4" descr="IMG_0462"/>
          <p:cNvSpPr>
            <a:spLocks noChangeArrowheads="1"/>
          </p:cNvSpPr>
          <p:nvPr/>
        </p:nvSpPr>
        <p:spPr bwMode="auto">
          <a:xfrm>
            <a:off x="2938668" y="282876"/>
            <a:ext cx="5943600" cy="4267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89552460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3)">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descr="13831029_jomhori_islami_05_shahrestan_5_1"/>
          <p:cNvSpPr>
            <a:spLocks noChangeArrowheads="1"/>
          </p:cNvSpPr>
          <p:nvPr/>
        </p:nvSpPr>
        <p:spPr bwMode="auto">
          <a:xfrm>
            <a:off x="2941690" y="851453"/>
            <a:ext cx="5943600" cy="4267200"/>
          </a:xfrm>
          <a:prstGeom prst="rect">
            <a:avLst/>
          </a:prstGeom>
          <a:blipFill dpi="0" rotWithShape="1">
            <a:blip r:embed="rId2"/>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4" name="Picture 3"/>
          <p:cNvPicPr>
            <a:picLocks noChangeAspect="1"/>
          </p:cNvPicPr>
          <p:nvPr/>
        </p:nvPicPr>
        <p:blipFill>
          <a:blip r:embed="rId3"/>
          <a:stretch>
            <a:fillRect/>
          </a:stretch>
        </p:blipFill>
        <p:spPr>
          <a:xfrm>
            <a:off x="3282580" y="5573837"/>
            <a:ext cx="5602710" cy="640135"/>
          </a:xfrm>
          <a:prstGeom prst="rect">
            <a:avLst/>
          </a:prstGeom>
        </p:spPr>
      </p:pic>
    </p:spTree>
    <p:extLst>
      <p:ext uri="{BB962C8B-B14F-4D97-AF65-F5344CB8AC3E}">
        <p14:creationId xmlns:p14="http://schemas.microsoft.com/office/powerpoint/2010/main" val="313299056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descr="آتشكده نياسر"/>
          <p:cNvSpPr>
            <a:spLocks noChangeArrowheads="1"/>
          </p:cNvSpPr>
          <p:nvPr/>
        </p:nvSpPr>
        <p:spPr bwMode="auto">
          <a:xfrm>
            <a:off x="3057939" y="245166"/>
            <a:ext cx="5943600" cy="4267200"/>
          </a:xfrm>
          <a:prstGeom prst="rect">
            <a:avLst/>
          </a:prstGeom>
          <a:blipFill dpi="0" rotWithShape="1">
            <a:blip r:embed="rId2"/>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3" name="Picture 2"/>
          <p:cNvPicPr>
            <a:picLocks noChangeAspect="1"/>
          </p:cNvPicPr>
          <p:nvPr/>
        </p:nvPicPr>
        <p:blipFill>
          <a:blip r:embed="rId3"/>
          <a:stretch>
            <a:fillRect/>
          </a:stretch>
        </p:blipFill>
        <p:spPr>
          <a:xfrm>
            <a:off x="2687110" y="4754698"/>
            <a:ext cx="6870787" cy="2103302"/>
          </a:xfrm>
          <a:prstGeom prst="rect">
            <a:avLst/>
          </a:prstGeom>
        </p:spPr>
      </p:pic>
    </p:spTree>
    <p:extLst>
      <p:ext uri="{BB962C8B-B14F-4D97-AF65-F5344CB8AC3E}">
        <p14:creationId xmlns:p14="http://schemas.microsoft.com/office/powerpoint/2010/main" val="1423192563"/>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fltVal val="0"/>
                                          </p:val>
                                        </p:tav>
                                        <p:tav tm="100000">
                                          <p:val>
                                            <p:strVal val="#ppt_w"/>
                                          </p:val>
                                        </p:tav>
                                      </p:tavLst>
                                    </p:anim>
                                    <p:anim calcmode="lin" valueType="num">
                                      <p:cBhvr>
                                        <p:cTn id="8" dur="3000" fill="hold"/>
                                        <p:tgtEl>
                                          <p:spTgt spid="2"/>
                                        </p:tgtEl>
                                        <p:attrNameLst>
                                          <p:attrName>ppt_h</p:attrName>
                                        </p:attrNameLst>
                                      </p:cBhvr>
                                      <p:tavLst>
                                        <p:tav tm="0">
                                          <p:val>
                                            <p:fltVal val="0"/>
                                          </p:val>
                                        </p:tav>
                                        <p:tav tm="100000">
                                          <p:val>
                                            <p:strVal val="#ppt_h"/>
                                          </p:val>
                                        </p:tav>
                                      </p:tavLst>
                                    </p:anim>
                                    <p:animEffect transition="in" filter="fade">
                                      <p:cBhvr>
                                        <p:cTn id="9"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233822" y="5613592"/>
            <a:ext cx="5499069" cy="640135"/>
          </a:xfrm>
          <a:prstGeom prst="rect">
            <a:avLst/>
          </a:prstGeom>
        </p:spPr>
      </p:pic>
      <p:sp>
        <p:nvSpPr>
          <p:cNvPr id="4" name="Rectangle 2" descr="80"/>
          <p:cNvSpPr>
            <a:spLocks noChangeArrowheads="1"/>
          </p:cNvSpPr>
          <p:nvPr/>
        </p:nvSpPr>
        <p:spPr bwMode="auto">
          <a:xfrm>
            <a:off x="3011557" y="834887"/>
            <a:ext cx="5943600" cy="4267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14803055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11330" y="5693105"/>
            <a:ext cx="5328366" cy="640135"/>
          </a:xfrm>
          <a:prstGeom prst="rect">
            <a:avLst/>
          </a:prstGeom>
        </p:spPr>
      </p:pic>
      <p:sp>
        <p:nvSpPr>
          <p:cNvPr id="4" name="Rectangle 2" descr="hufman2"/>
          <p:cNvSpPr>
            <a:spLocks noChangeArrowheads="1"/>
          </p:cNvSpPr>
          <p:nvPr/>
        </p:nvSpPr>
        <p:spPr bwMode="auto">
          <a:xfrm>
            <a:off x="2670313" y="420756"/>
            <a:ext cx="7010400" cy="5029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57811493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59539" y="5865383"/>
            <a:ext cx="5328366" cy="640135"/>
          </a:xfrm>
          <a:prstGeom prst="rect">
            <a:avLst/>
          </a:prstGeom>
        </p:spPr>
      </p:pic>
      <p:sp>
        <p:nvSpPr>
          <p:cNvPr id="3" name="Rectangle 2" descr="hufman"/>
          <p:cNvSpPr>
            <a:spLocks noChangeArrowheads="1"/>
          </p:cNvSpPr>
          <p:nvPr/>
        </p:nvSpPr>
        <p:spPr bwMode="auto">
          <a:xfrm>
            <a:off x="2418522" y="408540"/>
            <a:ext cx="7010400" cy="5029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78889357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Righ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158532" y="6077419"/>
            <a:ext cx="5901439" cy="640135"/>
          </a:xfrm>
          <a:prstGeom prst="rect">
            <a:avLst/>
          </a:prstGeom>
        </p:spPr>
      </p:pic>
      <p:sp>
        <p:nvSpPr>
          <p:cNvPr id="3" name="Rectangle 2" descr="hufman1"/>
          <p:cNvSpPr>
            <a:spLocks noChangeArrowheads="1"/>
          </p:cNvSpPr>
          <p:nvPr/>
        </p:nvSpPr>
        <p:spPr bwMode="auto">
          <a:xfrm>
            <a:off x="2604052" y="473765"/>
            <a:ext cx="7010400" cy="5029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75206320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36646" y="5494323"/>
            <a:ext cx="5224725" cy="640135"/>
          </a:xfrm>
          <a:prstGeom prst="rect">
            <a:avLst/>
          </a:prstGeom>
        </p:spPr>
      </p:pic>
      <p:sp>
        <p:nvSpPr>
          <p:cNvPr id="3" name="Rectangle 4" descr="Prod01"/>
          <p:cNvSpPr>
            <a:spLocks noChangeArrowheads="1"/>
          </p:cNvSpPr>
          <p:nvPr/>
        </p:nvSpPr>
        <p:spPr bwMode="auto">
          <a:xfrm>
            <a:off x="6742043" y="1388165"/>
            <a:ext cx="3733800" cy="34290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 name="Rectangle 2" descr="agahi-0d705856d4e1637e82d4791ee557fe19"/>
          <p:cNvSpPr>
            <a:spLocks noChangeArrowheads="1"/>
          </p:cNvSpPr>
          <p:nvPr/>
        </p:nvSpPr>
        <p:spPr bwMode="auto">
          <a:xfrm>
            <a:off x="1555446" y="1388165"/>
            <a:ext cx="3962400" cy="3429000"/>
          </a:xfrm>
          <a:prstGeom prst="rect">
            <a:avLst/>
          </a:prstGeom>
          <a:blipFill dpi="0" rotWithShape="1">
            <a:blip r:embed="rId4"/>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45318216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2000"/>
                                        <p:tgtEl>
                                          <p:spTgt spid="3"/>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94940" y="4497069"/>
            <a:ext cx="7175614" cy="2188654"/>
          </a:xfrm>
          <a:prstGeom prst="rect">
            <a:avLst/>
          </a:prstGeom>
        </p:spPr>
      </p:pic>
      <p:sp>
        <p:nvSpPr>
          <p:cNvPr id="3" name="Rectangle 2" descr="300px-Colors_and_texture_of_a_brick_ground_artlibre_jnl"/>
          <p:cNvSpPr>
            <a:spLocks noChangeArrowheads="1"/>
          </p:cNvSpPr>
          <p:nvPr/>
        </p:nvSpPr>
        <p:spPr bwMode="auto">
          <a:xfrm>
            <a:off x="3324638" y="621610"/>
            <a:ext cx="4800600" cy="33528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62424789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27837" y="3850836"/>
            <a:ext cx="8736325" cy="2834886"/>
          </a:xfrm>
          <a:prstGeom prst="rect">
            <a:avLst/>
          </a:prstGeom>
        </p:spPr>
      </p:pic>
      <p:sp>
        <p:nvSpPr>
          <p:cNvPr id="3" name="Rectangle 2" descr="BrickWall"/>
          <p:cNvSpPr>
            <a:spLocks noChangeArrowheads="1"/>
          </p:cNvSpPr>
          <p:nvPr/>
        </p:nvSpPr>
        <p:spPr bwMode="auto">
          <a:xfrm>
            <a:off x="3361152" y="180975"/>
            <a:ext cx="5257800" cy="3505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7597788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66191" y="4023114"/>
            <a:ext cx="7553599" cy="2834886"/>
          </a:xfrm>
          <a:prstGeom prst="rect">
            <a:avLst/>
          </a:prstGeom>
        </p:spPr>
      </p:pic>
      <p:sp>
        <p:nvSpPr>
          <p:cNvPr id="3" name="Rectangle 2" descr="29qjmkk"/>
          <p:cNvSpPr>
            <a:spLocks noChangeArrowheads="1"/>
          </p:cNvSpPr>
          <p:nvPr/>
        </p:nvSpPr>
        <p:spPr bwMode="auto">
          <a:xfrm>
            <a:off x="4260573" y="387626"/>
            <a:ext cx="3886200" cy="34290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5950731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96031" y="5120489"/>
            <a:ext cx="7602371" cy="1737511"/>
          </a:xfrm>
          <a:prstGeom prst="rect">
            <a:avLst/>
          </a:prstGeom>
        </p:spPr>
      </p:pic>
      <p:sp>
        <p:nvSpPr>
          <p:cNvPr id="3" name="Rectangle 2" descr="2cf83g6"/>
          <p:cNvSpPr>
            <a:spLocks noChangeArrowheads="1"/>
          </p:cNvSpPr>
          <p:nvPr/>
        </p:nvSpPr>
        <p:spPr bwMode="auto">
          <a:xfrm>
            <a:off x="3154016" y="414131"/>
            <a:ext cx="5486400" cy="43434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403362564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ppt_x</p:attrName>
                                        </p:attrNameLst>
                                      </p:cBhvr>
                                      <p:tavLst>
                                        <p:tav tm="0">
                                          <p:val>
                                            <p:strVal val="#ppt_x-.2"/>
                                          </p:val>
                                        </p:tav>
                                        <p:tav tm="100000">
                                          <p:val>
                                            <p:strVal val="#ppt_x"/>
                                          </p:val>
                                        </p:tav>
                                      </p:tavLst>
                                    </p:anim>
                                    <p:anim calcmode="lin" valueType="num">
                                      <p:cBhvr>
                                        <p:cTn id="8" dur="2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8192" y="369515"/>
            <a:ext cx="6096000" cy="3370153"/>
          </a:xfrm>
          <a:prstGeom prst="rect">
            <a:avLst/>
          </a:prstGeom>
        </p:spPr>
        <p:txBody>
          <a:bodyPr>
            <a:spAutoFit/>
          </a:bodyPr>
          <a:lstStyle/>
          <a:p>
            <a:pPr lvl="0" algn="just" rtl="1">
              <a:lnSpc>
                <a:spcPct val="150000"/>
              </a:lnSpc>
            </a:pP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آجر آلومینایی به مجموعه گسترده‌ای از انواع آجرهای نسوز گفته می‌شود که حاوی ۴۵ تا ۹۹ اکسید آلومینیم (</a:t>
            </a:r>
            <a:r>
              <a:rPr lang="en-US"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Al2O3 </a:t>
            </a: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 می‌باشند.</a:t>
            </a:r>
          </a:p>
          <a:p>
            <a:pPr lvl="0" algn="just" rtl="1">
              <a:lnSpc>
                <a:spcPct val="150000"/>
              </a:lnSpc>
            </a:pP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آجر نسوز در واقع نوعی چینی است که از انواع خاکهای نسوز تهیه می‌شود . چینی ، همان سرامیک با کیفیت است که دارای ساختاری ظریفتر و متراکم تر از سفال است . درجه حرارت پخت آجر نسوز ، حدود 1500 درجه سانتی‌گراد است . </a:t>
            </a:r>
            <a:endParaRPr lang="en-US"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endParaRPr>
          </a:p>
        </p:txBody>
      </p:sp>
      <p:pic>
        <p:nvPicPr>
          <p:cNvPr id="3" name="Picture 2"/>
          <p:cNvPicPr>
            <a:picLocks noChangeAspect="1"/>
          </p:cNvPicPr>
          <p:nvPr/>
        </p:nvPicPr>
        <p:blipFill>
          <a:blip r:embed="rId2"/>
          <a:stretch>
            <a:fillRect/>
          </a:stretch>
        </p:blipFill>
        <p:spPr>
          <a:xfrm>
            <a:off x="1574112" y="1368344"/>
            <a:ext cx="2603218" cy="566977"/>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4238256238"/>
              </p:ext>
            </p:extLst>
          </p:nvPr>
        </p:nvGraphicFramePr>
        <p:xfrm>
          <a:off x="684213" y="1881812"/>
          <a:ext cx="4563648" cy="4800932"/>
        </p:xfrm>
        <a:graphic>
          <a:graphicData uri="http://schemas.openxmlformats.org/drawingml/2006/table">
            <a:tbl>
              <a:tblPr firstRow="1" firstCol="1" bandRow="1">
                <a:tableStyleId>{0505E3EF-67EA-436B-97B2-0124C06EBD24}</a:tableStyleId>
              </a:tblPr>
              <a:tblGrid>
                <a:gridCol w="2162256"/>
                <a:gridCol w="2401392"/>
              </a:tblGrid>
              <a:tr h="511493">
                <a:tc>
                  <a:txBody>
                    <a:bodyPr/>
                    <a:lstStyle/>
                    <a:p>
                      <a:pPr algn="ctr" rtl="1">
                        <a:lnSpc>
                          <a:spcPct val="115000"/>
                        </a:lnSpc>
                        <a:spcAft>
                          <a:spcPts val="0"/>
                        </a:spcAft>
                      </a:pPr>
                      <a:r>
                        <a:rPr lang="ar-SA" sz="1600" dirty="0" smtClean="0">
                          <a:effectLst/>
                          <a:cs typeface="B Nazanin" pitchFamily="2" charset="-78"/>
                        </a:rPr>
                        <a:t>دمای ذوب</a:t>
                      </a:r>
                      <a:r>
                        <a:rPr lang="en-US" sz="1600" dirty="0" smtClean="0">
                          <a:effectLst/>
                          <a:cs typeface="B Nazanin" pitchFamily="2" charset="-78"/>
                        </a:rPr>
                        <a:t>)-</a:t>
                      </a:r>
                      <a:r>
                        <a:rPr lang="ar-SA" sz="1600" dirty="0" smtClean="0">
                          <a:effectLst/>
                          <a:cs typeface="B Nazanin" pitchFamily="2" charset="-78"/>
                        </a:rPr>
                        <a:t>درجه کلوین</a:t>
                      </a:r>
                      <a:r>
                        <a:rPr lang="en-US" sz="1600" dirty="0" smtClean="0">
                          <a:effectLst/>
                          <a:cs typeface="B Nazanin" pitchFamily="2" charset="-78"/>
                        </a:rPr>
                        <a:t>(</a:t>
                      </a:r>
                      <a:endParaRPr lang="en-US" sz="14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600" b="1" dirty="0">
                          <a:solidFill>
                            <a:schemeClr val="bg1">
                              <a:lumMod val="95000"/>
                              <a:lumOff val="5000"/>
                            </a:schemeClr>
                          </a:solidFill>
                          <a:effectLst/>
                          <a:cs typeface="B Nazanin" pitchFamily="2" charset="-78"/>
                        </a:rPr>
                        <a:t>نوع آجر</a:t>
                      </a:r>
                      <a:endParaRPr lang="en-US" sz="14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r h="389949">
                <a:tc>
                  <a:txBody>
                    <a:bodyPr/>
                    <a:lstStyle/>
                    <a:p>
                      <a:pPr algn="ctr">
                        <a:lnSpc>
                          <a:spcPct val="115000"/>
                        </a:lnSpc>
                        <a:spcAft>
                          <a:spcPts val="0"/>
                        </a:spcAft>
                      </a:pPr>
                      <a:r>
                        <a:rPr lang="en-US" sz="1400" dirty="0" smtClean="0">
                          <a:effectLst/>
                          <a:cs typeface="B Nazanin" pitchFamily="2" charset="-78"/>
                        </a:rPr>
                        <a:t>1600 </a:t>
                      </a:r>
                      <a:r>
                        <a:rPr lang="en-US" sz="1400" dirty="0">
                          <a:effectLst/>
                          <a:cs typeface="B Nazanin" pitchFamily="2" charset="-78"/>
                        </a:rPr>
                        <a:t>– 1700 </a:t>
                      </a:r>
                      <a:endParaRPr lang="en-US" sz="12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200" b="1" dirty="0">
                          <a:solidFill>
                            <a:schemeClr val="bg1">
                              <a:lumMod val="95000"/>
                              <a:lumOff val="5000"/>
                            </a:schemeClr>
                          </a:solidFill>
                          <a:effectLst/>
                          <a:cs typeface="B Nazanin" pitchFamily="2" charset="-78"/>
                        </a:rPr>
                        <a:t>آجر نسوز معمولی</a:t>
                      </a:r>
                      <a:endParaRPr lang="en-US" sz="11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r h="389949">
                <a:tc>
                  <a:txBody>
                    <a:bodyPr/>
                    <a:lstStyle/>
                    <a:p>
                      <a:pPr algn="ctr">
                        <a:lnSpc>
                          <a:spcPct val="115000"/>
                        </a:lnSpc>
                        <a:spcAft>
                          <a:spcPts val="0"/>
                        </a:spcAft>
                      </a:pPr>
                      <a:r>
                        <a:rPr lang="en-US" sz="1400" dirty="0">
                          <a:effectLst/>
                          <a:cs typeface="B Nazanin" pitchFamily="2" charset="-78"/>
                        </a:rPr>
                        <a:t>1785 </a:t>
                      </a:r>
                      <a:endParaRPr lang="en-US" sz="12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200" b="1" dirty="0">
                          <a:solidFill>
                            <a:schemeClr val="bg1">
                              <a:lumMod val="95000"/>
                              <a:lumOff val="5000"/>
                            </a:schemeClr>
                          </a:solidFill>
                          <a:effectLst/>
                          <a:cs typeface="B Nazanin" pitchFamily="2" charset="-78"/>
                        </a:rPr>
                        <a:t>آجر کائولنی 2</a:t>
                      </a:r>
                      <a:r>
                        <a:rPr lang="en-US" sz="1200" b="1" dirty="0">
                          <a:solidFill>
                            <a:schemeClr val="bg1">
                              <a:lumMod val="95000"/>
                              <a:lumOff val="5000"/>
                            </a:schemeClr>
                          </a:solidFill>
                          <a:effectLst/>
                          <a:cs typeface="B Nazanin" pitchFamily="2" charset="-78"/>
                        </a:rPr>
                        <a:t>H</a:t>
                      </a:r>
                      <a:r>
                        <a:rPr lang="en-US" sz="1200" b="1" baseline="-25000" dirty="0">
                          <a:solidFill>
                            <a:schemeClr val="bg1">
                              <a:lumMod val="95000"/>
                              <a:lumOff val="5000"/>
                            </a:schemeClr>
                          </a:solidFill>
                          <a:effectLst/>
                          <a:cs typeface="B Nazanin" pitchFamily="2" charset="-78"/>
                        </a:rPr>
                        <a:t>2</a:t>
                      </a:r>
                      <a:r>
                        <a:rPr lang="en-US" sz="1200" b="1" dirty="0">
                          <a:solidFill>
                            <a:schemeClr val="bg1">
                              <a:lumMod val="95000"/>
                              <a:lumOff val="5000"/>
                            </a:schemeClr>
                          </a:solidFill>
                          <a:effectLst/>
                          <a:cs typeface="B Nazanin" pitchFamily="2" charset="-78"/>
                        </a:rPr>
                        <a:t>O . 2SiO</a:t>
                      </a:r>
                      <a:r>
                        <a:rPr lang="en-US" sz="1200" b="1" baseline="-25000" dirty="0">
                          <a:solidFill>
                            <a:schemeClr val="bg1">
                              <a:lumMod val="95000"/>
                              <a:lumOff val="5000"/>
                            </a:schemeClr>
                          </a:solidFill>
                          <a:effectLst/>
                          <a:cs typeface="B Nazanin" pitchFamily="2" charset="-78"/>
                        </a:rPr>
                        <a:t>2</a:t>
                      </a:r>
                      <a:r>
                        <a:rPr lang="en-US" sz="1200" b="1" dirty="0">
                          <a:solidFill>
                            <a:schemeClr val="bg1">
                              <a:lumMod val="95000"/>
                              <a:lumOff val="5000"/>
                            </a:schemeClr>
                          </a:solidFill>
                          <a:effectLst/>
                          <a:cs typeface="B Nazanin" pitchFamily="2" charset="-78"/>
                        </a:rPr>
                        <a:t> . Al</a:t>
                      </a:r>
                      <a:r>
                        <a:rPr lang="en-US" sz="1200" b="1" baseline="-25000" dirty="0">
                          <a:solidFill>
                            <a:schemeClr val="bg1">
                              <a:lumMod val="95000"/>
                              <a:lumOff val="5000"/>
                            </a:schemeClr>
                          </a:solidFill>
                          <a:effectLst/>
                          <a:cs typeface="B Nazanin" pitchFamily="2" charset="-78"/>
                        </a:rPr>
                        <a:t>2</a:t>
                      </a:r>
                      <a:r>
                        <a:rPr lang="en-US" sz="1200" b="1" dirty="0">
                          <a:solidFill>
                            <a:schemeClr val="bg1">
                              <a:lumMod val="95000"/>
                              <a:lumOff val="5000"/>
                            </a:schemeClr>
                          </a:solidFill>
                          <a:effectLst/>
                          <a:cs typeface="B Nazanin" pitchFamily="2" charset="-78"/>
                        </a:rPr>
                        <a:t>O</a:t>
                      </a:r>
                      <a:r>
                        <a:rPr lang="en-US" sz="1200" b="1" baseline="-25000" dirty="0">
                          <a:solidFill>
                            <a:schemeClr val="bg1">
                              <a:lumMod val="95000"/>
                              <a:lumOff val="5000"/>
                            </a:schemeClr>
                          </a:solidFill>
                          <a:effectLst/>
                          <a:cs typeface="B Nazanin" pitchFamily="2" charset="-78"/>
                        </a:rPr>
                        <a:t>3</a:t>
                      </a:r>
                      <a:r>
                        <a:rPr lang="en-US" sz="1200" b="1" dirty="0">
                          <a:solidFill>
                            <a:schemeClr val="bg1">
                              <a:lumMod val="95000"/>
                              <a:lumOff val="5000"/>
                            </a:schemeClr>
                          </a:solidFill>
                          <a:effectLst/>
                          <a:cs typeface="B Nazanin" pitchFamily="2" charset="-78"/>
                        </a:rPr>
                        <a:t> </a:t>
                      </a:r>
                      <a:endParaRPr lang="en-US" sz="11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r h="389949">
                <a:tc>
                  <a:txBody>
                    <a:bodyPr/>
                    <a:lstStyle/>
                    <a:p>
                      <a:pPr algn="ctr">
                        <a:lnSpc>
                          <a:spcPct val="115000"/>
                        </a:lnSpc>
                        <a:spcAft>
                          <a:spcPts val="0"/>
                        </a:spcAft>
                      </a:pPr>
                      <a:r>
                        <a:rPr lang="en-US" sz="1400" dirty="0">
                          <a:effectLst/>
                          <a:cs typeface="B Nazanin" pitchFamily="2" charset="-78"/>
                        </a:rPr>
                        <a:t>1700 </a:t>
                      </a:r>
                      <a:endParaRPr lang="en-US" sz="12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200" b="1" dirty="0">
                          <a:solidFill>
                            <a:schemeClr val="bg1">
                              <a:lumMod val="95000"/>
                              <a:lumOff val="5000"/>
                            </a:schemeClr>
                          </a:solidFill>
                          <a:effectLst/>
                          <a:cs typeface="B Nazanin" pitchFamily="2" charset="-78"/>
                        </a:rPr>
                        <a:t>آجر سیلیسی</a:t>
                      </a:r>
                      <a:endParaRPr lang="en-US" sz="11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r h="389949">
                <a:tc>
                  <a:txBody>
                    <a:bodyPr/>
                    <a:lstStyle/>
                    <a:p>
                      <a:pPr algn="ctr">
                        <a:lnSpc>
                          <a:spcPct val="115000"/>
                        </a:lnSpc>
                        <a:spcAft>
                          <a:spcPts val="0"/>
                        </a:spcAft>
                      </a:pPr>
                      <a:r>
                        <a:rPr lang="en-US" sz="1400" dirty="0">
                          <a:effectLst/>
                          <a:cs typeface="B Nazanin" pitchFamily="2" charset="-78"/>
                        </a:rPr>
                        <a:t>1802 – 1880 </a:t>
                      </a:r>
                      <a:endParaRPr lang="en-US" sz="12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200" b="1" dirty="0">
                          <a:solidFill>
                            <a:schemeClr val="bg1">
                              <a:lumMod val="95000"/>
                              <a:lumOff val="5000"/>
                            </a:schemeClr>
                          </a:solidFill>
                          <a:effectLst/>
                          <a:cs typeface="B Nazanin" pitchFamily="2" charset="-78"/>
                        </a:rPr>
                        <a:t>آجر رسی غنی از آلومین</a:t>
                      </a:r>
                      <a:endParaRPr lang="en-US" sz="11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r h="389949">
                <a:tc>
                  <a:txBody>
                    <a:bodyPr/>
                    <a:lstStyle/>
                    <a:p>
                      <a:pPr algn="ctr">
                        <a:lnSpc>
                          <a:spcPct val="115000"/>
                        </a:lnSpc>
                        <a:spcAft>
                          <a:spcPts val="0"/>
                        </a:spcAft>
                      </a:pPr>
                      <a:r>
                        <a:rPr lang="en-US" sz="1400" dirty="0">
                          <a:effectLst/>
                          <a:cs typeface="B Nazanin" pitchFamily="2" charset="-78"/>
                        </a:rPr>
                        <a:t>1810</a:t>
                      </a:r>
                      <a:endParaRPr lang="en-US" sz="12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200" b="1" dirty="0">
                          <a:solidFill>
                            <a:schemeClr val="bg1">
                              <a:lumMod val="95000"/>
                              <a:lumOff val="5000"/>
                            </a:schemeClr>
                          </a:solidFill>
                          <a:effectLst/>
                          <a:cs typeface="B Nazanin" pitchFamily="2" charset="-78"/>
                        </a:rPr>
                        <a:t>آجر مولیت </a:t>
                      </a:r>
                      <a:r>
                        <a:rPr lang="ar-SA" sz="1200" b="1" dirty="0" smtClean="0">
                          <a:solidFill>
                            <a:schemeClr val="bg1">
                              <a:lumMod val="95000"/>
                              <a:lumOff val="5000"/>
                            </a:schemeClr>
                          </a:solidFill>
                          <a:effectLst/>
                          <a:cs typeface="B Nazanin" pitchFamily="2" charset="-78"/>
                        </a:rPr>
                        <a:t>( </a:t>
                      </a:r>
                      <a:r>
                        <a:rPr lang="en-US" sz="1200" b="1" dirty="0" smtClean="0">
                          <a:solidFill>
                            <a:schemeClr val="bg1">
                              <a:lumMod val="95000"/>
                              <a:lumOff val="5000"/>
                            </a:schemeClr>
                          </a:solidFill>
                          <a:effectLst/>
                          <a:cs typeface="B Nazanin" pitchFamily="2" charset="-78"/>
                        </a:rPr>
                        <a:t>(2SiO</a:t>
                      </a:r>
                      <a:r>
                        <a:rPr lang="en-US" sz="1200" b="1" baseline="-25000" dirty="0" smtClean="0">
                          <a:solidFill>
                            <a:schemeClr val="bg1">
                              <a:lumMod val="95000"/>
                              <a:lumOff val="5000"/>
                            </a:schemeClr>
                          </a:solidFill>
                          <a:effectLst/>
                          <a:cs typeface="B Nazanin" pitchFamily="2" charset="-78"/>
                        </a:rPr>
                        <a:t>2</a:t>
                      </a:r>
                      <a:r>
                        <a:rPr lang="en-US" sz="1200" b="1" dirty="0" smtClean="0">
                          <a:solidFill>
                            <a:schemeClr val="bg1">
                              <a:lumMod val="95000"/>
                              <a:lumOff val="5000"/>
                            </a:schemeClr>
                          </a:solidFill>
                          <a:effectLst/>
                          <a:cs typeface="B Nazanin" pitchFamily="2" charset="-78"/>
                        </a:rPr>
                        <a:t> </a:t>
                      </a:r>
                      <a:r>
                        <a:rPr lang="en-US" sz="1200" b="1" dirty="0">
                          <a:solidFill>
                            <a:schemeClr val="bg1">
                              <a:lumMod val="95000"/>
                              <a:lumOff val="5000"/>
                            </a:schemeClr>
                          </a:solidFill>
                          <a:effectLst/>
                          <a:cs typeface="B Nazanin" pitchFamily="2" charset="-78"/>
                        </a:rPr>
                        <a:t>. </a:t>
                      </a:r>
                      <a:r>
                        <a:rPr lang="en-US" sz="1200" b="1" dirty="0" smtClean="0">
                          <a:solidFill>
                            <a:schemeClr val="bg1">
                              <a:lumMod val="95000"/>
                              <a:lumOff val="5000"/>
                            </a:schemeClr>
                          </a:solidFill>
                          <a:effectLst/>
                          <a:cs typeface="B Nazanin" pitchFamily="2" charset="-78"/>
                        </a:rPr>
                        <a:t>3Al</a:t>
                      </a:r>
                      <a:r>
                        <a:rPr lang="en-US" sz="1200" b="1" baseline="-25000" dirty="0" smtClean="0">
                          <a:solidFill>
                            <a:schemeClr val="bg1">
                              <a:lumMod val="95000"/>
                              <a:lumOff val="5000"/>
                            </a:schemeClr>
                          </a:solidFill>
                          <a:effectLst/>
                          <a:cs typeface="B Nazanin" pitchFamily="2" charset="-78"/>
                        </a:rPr>
                        <a:t>2</a:t>
                      </a:r>
                      <a:r>
                        <a:rPr lang="en-US" sz="1200" b="1" dirty="0" smtClean="0">
                          <a:solidFill>
                            <a:schemeClr val="bg1">
                              <a:lumMod val="95000"/>
                              <a:lumOff val="5000"/>
                            </a:schemeClr>
                          </a:solidFill>
                          <a:effectLst/>
                          <a:cs typeface="B Nazanin" pitchFamily="2" charset="-78"/>
                        </a:rPr>
                        <a:t>O</a:t>
                      </a:r>
                      <a:r>
                        <a:rPr lang="en-US" sz="1200" b="1" baseline="-25000" dirty="0" smtClean="0">
                          <a:solidFill>
                            <a:schemeClr val="bg1">
                              <a:lumMod val="95000"/>
                              <a:lumOff val="5000"/>
                            </a:schemeClr>
                          </a:solidFill>
                          <a:effectLst/>
                          <a:cs typeface="B Nazanin" pitchFamily="2" charset="-78"/>
                        </a:rPr>
                        <a:t>3</a:t>
                      </a:r>
                      <a:endParaRPr lang="en-US" sz="11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r h="389949">
                <a:tc>
                  <a:txBody>
                    <a:bodyPr/>
                    <a:lstStyle/>
                    <a:p>
                      <a:pPr algn="ctr">
                        <a:lnSpc>
                          <a:spcPct val="115000"/>
                        </a:lnSpc>
                        <a:spcAft>
                          <a:spcPts val="0"/>
                        </a:spcAft>
                      </a:pPr>
                      <a:r>
                        <a:rPr lang="en-US" sz="1400" dirty="0">
                          <a:effectLst/>
                          <a:cs typeface="B Nazanin" pitchFamily="2" charset="-78"/>
                        </a:rPr>
                        <a:t>1816</a:t>
                      </a:r>
                      <a:endParaRPr lang="en-US" sz="12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200" b="1" dirty="0">
                          <a:solidFill>
                            <a:schemeClr val="bg1">
                              <a:lumMod val="95000"/>
                              <a:lumOff val="5000"/>
                            </a:schemeClr>
                          </a:solidFill>
                          <a:effectLst/>
                          <a:cs typeface="B Nazanin" pitchFamily="2" charset="-78"/>
                        </a:rPr>
                        <a:t>آجر سیلیمانیت</a:t>
                      </a:r>
                      <a:r>
                        <a:rPr lang="en-US" sz="1200" b="1" dirty="0">
                          <a:solidFill>
                            <a:schemeClr val="bg1">
                              <a:lumMod val="95000"/>
                              <a:lumOff val="5000"/>
                            </a:schemeClr>
                          </a:solidFill>
                          <a:effectLst/>
                          <a:cs typeface="B Nazanin" pitchFamily="2" charset="-78"/>
                        </a:rPr>
                        <a:t> (SiO</a:t>
                      </a:r>
                      <a:r>
                        <a:rPr lang="en-US" sz="1200" b="1" baseline="-25000" dirty="0">
                          <a:solidFill>
                            <a:schemeClr val="bg1">
                              <a:lumMod val="95000"/>
                              <a:lumOff val="5000"/>
                            </a:schemeClr>
                          </a:solidFill>
                          <a:effectLst/>
                          <a:cs typeface="B Nazanin" pitchFamily="2" charset="-78"/>
                        </a:rPr>
                        <a:t>2</a:t>
                      </a:r>
                      <a:r>
                        <a:rPr lang="en-US" sz="1200" b="1" dirty="0">
                          <a:solidFill>
                            <a:schemeClr val="bg1">
                              <a:lumMod val="95000"/>
                              <a:lumOff val="5000"/>
                            </a:schemeClr>
                          </a:solidFill>
                          <a:effectLst/>
                          <a:cs typeface="B Nazanin" pitchFamily="2" charset="-78"/>
                        </a:rPr>
                        <a:t> . Al</a:t>
                      </a:r>
                      <a:r>
                        <a:rPr lang="en-US" sz="1200" b="1" baseline="-25000" dirty="0">
                          <a:solidFill>
                            <a:schemeClr val="bg1">
                              <a:lumMod val="95000"/>
                              <a:lumOff val="5000"/>
                            </a:schemeClr>
                          </a:solidFill>
                          <a:effectLst/>
                          <a:cs typeface="B Nazanin" pitchFamily="2" charset="-78"/>
                        </a:rPr>
                        <a:t>2</a:t>
                      </a:r>
                      <a:r>
                        <a:rPr lang="en-US" sz="1200" b="1" dirty="0">
                          <a:solidFill>
                            <a:schemeClr val="bg1">
                              <a:lumMod val="95000"/>
                              <a:lumOff val="5000"/>
                            </a:schemeClr>
                          </a:solidFill>
                          <a:effectLst/>
                          <a:cs typeface="B Nazanin" pitchFamily="2" charset="-78"/>
                        </a:rPr>
                        <a:t>O</a:t>
                      </a:r>
                      <a:r>
                        <a:rPr lang="en-US" sz="1200" b="1" baseline="-25000" dirty="0">
                          <a:solidFill>
                            <a:schemeClr val="bg1">
                              <a:lumMod val="95000"/>
                              <a:lumOff val="5000"/>
                            </a:schemeClr>
                          </a:solidFill>
                          <a:effectLst/>
                          <a:cs typeface="B Nazanin" pitchFamily="2" charset="-78"/>
                        </a:rPr>
                        <a:t>3</a:t>
                      </a:r>
                      <a:r>
                        <a:rPr lang="en-US" sz="1200" b="1" dirty="0">
                          <a:solidFill>
                            <a:schemeClr val="bg1">
                              <a:lumMod val="95000"/>
                              <a:lumOff val="5000"/>
                            </a:schemeClr>
                          </a:solidFill>
                          <a:effectLst/>
                          <a:cs typeface="B Nazanin" pitchFamily="2" charset="-78"/>
                        </a:rPr>
                        <a:t>)</a:t>
                      </a:r>
                      <a:endParaRPr lang="en-US" sz="11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r h="389949">
                <a:tc>
                  <a:txBody>
                    <a:bodyPr/>
                    <a:lstStyle/>
                    <a:p>
                      <a:pPr algn="ctr">
                        <a:lnSpc>
                          <a:spcPct val="115000"/>
                        </a:lnSpc>
                        <a:spcAft>
                          <a:spcPts val="0"/>
                        </a:spcAft>
                      </a:pPr>
                      <a:r>
                        <a:rPr lang="en-US" sz="1400" dirty="0">
                          <a:effectLst/>
                          <a:cs typeface="B Nazanin" pitchFamily="2" charset="-78"/>
                        </a:rPr>
                        <a:t>1770</a:t>
                      </a:r>
                      <a:endParaRPr lang="en-US" sz="12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200" b="1" dirty="0">
                          <a:solidFill>
                            <a:schemeClr val="bg1">
                              <a:lumMod val="95000"/>
                              <a:lumOff val="5000"/>
                            </a:schemeClr>
                          </a:solidFill>
                          <a:effectLst/>
                          <a:cs typeface="B Nazanin" pitchFamily="2" charset="-78"/>
                        </a:rPr>
                        <a:t>آجر کرومیت</a:t>
                      </a:r>
                      <a:r>
                        <a:rPr lang="en-US" sz="1200" b="1" dirty="0">
                          <a:solidFill>
                            <a:schemeClr val="bg1">
                              <a:lumMod val="95000"/>
                              <a:lumOff val="5000"/>
                            </a:schemeClr>
                          </a:solidFill>
                          <a:effectLst/>
                          <a:cs typeface="B Nazanin" pitchFamily="2" charset="-78"/>
                        </a:rPr>
                        <a:t> (Cr</a:t>
                      </a:r>
                      <a:r>
                        <a:rPr lang="en-US" sz="1200" b="1" baseline="-25000" dirty="0">
                          <a:solidFill>
                            <a:schemeClr val="bg1">
                              <a:lumMod val="95000"/>
                              <a:lumOff val="5000"/>
                            </a:schemeClr>
                          </a:solidFill>
                          <a:effectLst/>
                          <a:cs typeface="B Nazanin" pitchFamily="2" charset="-78"/>
                        </a:rPr>
                        <a:t>2</a:t>
                      </a:r>
                      <a:r>
                        <a:rPr lang="en-US" sz="1200" b="1" dirty="0">
                          <a:solidFill>
                            <a:schemeClr val="bg1">
                              <a:lumMod val="95000"/>
                              <a:lumOff val="5000"/>
                            </a:schemeClr>
                          </a:solidFill>
                          <a:effectLst/>
                          <a:cs typeface="B Nazanin" pitchFamily="2" charset="-78"/>
                        </a:rPr>
                        <a:t>O</a:t>
                      </a:r>
                      <a:r>
                        <a:rPr lang="en-US" sz="1200" b="1" baseline="-25000" dirty="0">
                          <a:solidFill>
                            <a:schemeClr val="bg1">
                              <a:lumMod val="95000"/>
                              <a:lumOff val="5000"/>
                            </a:schemeClr>
                          </a:solidFill>
                          <a:effectLst/>
                          <a:cs typeface="B Nazanin" pitchFamily="2" charset="-78"/>
                        </a:rPr>
                        <a:t>3</a:t>
                      </a:r>
                      <a:r>
                        <a:rPr lang="en-US" sz="1200" b="1" dirty="0">
                          <a:solidFill>
                            <a:schemeClr val="bg1">
                              <a:lumMod val="95000"/>
                              <a:lumOff val="5000"/>
                            </a:schemeClr>
                          </a:solidFill>
                          <a:effectLst/>
                          <a:cs typeface="B Nazanin" pitchFamily="2" charset="-78"/>
                        </a:rPr>
                        <a:t> . </a:t>
                      </a:r>
                      <a:r>
                        <a:rPr lang="en-US" sz="1200" b="1" dirty="0" err="1">
                          <a:solidFill>
                            <a:schemeClr val="bg1">
                              <a:lumMod val="95000"/>
                              <a:lumOff val="5000"/>
                            </a:schemeClr>
                          </a:solidFill>
                          <a:effectLst/>
                          <a:cs typeface="B Nazanin" pitchFamily="2" charset="-78"/>
                        </a:rPr>
                        <a:t>FeO</a:t>
                      </a:r>
                      <a:r>
                        <a:rPr lang="en-US" sz="1200" b="1" dirty="0">
                          <a:solidFill>
                            <a:schemeClr val="bg1">
                              <a:lumMod val="95000"/>
                              <a:lumOff val="5000"/>
                            </a:schemeClr>
                          </a:solidFill>
                          <a:effectLst/>
                          <a:cs typeface="B Nazanin" pitchFamily="2" charset="-78"/>
                        </a:rPr>
                        <a:t>)</a:t>
                      </a:r>
                      <a:endParaRPr lang="en-US" sz="11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r h="389949">
                <a:tc>
                  <a:txBody>
                    <a:bodyPr/>
                    <a:lstStyle/>
                    <a:p>
                      <a:pPr algn="ctr">
                        <a:lnSpc>
                          <a:spcPct val="115000"/>
                        </a:lnSpc>
                        <a:spcAft>
                          <a:spcPts val="0"/>
                        </a:spcAft>
                      </a:pPr>
                      <a:r>
                        <a:rPr lang="en-US" sz="1400" dirty="0">
                          <a:effectLst/>
                          <a:cs typeface="B Nazanin" pitchFamily="2" charset="-78"/>
                        </a:rPr>
                        <a:t>2050</a:t>
                      </a:r>
                      <a:endParaRPr lang="en-US" sz="12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200" b="1" dirty="0">
                          <a:solidFill>
                            <a:schemeClr val="bg1">
                              <a:lumMod val="95000"/>
                              <a:lumOff val="5000"/>
                            </a:schemeClr>
                          </a:solidFill>
                          <a:effectLst/>
                          <a:cs typeface="B Nazanin" pitchFamily="2" charset="-78"/>
                        </a:rPr>
                        <a:t>آجر آلومین</a:t>
                      </a:r>
                      <a:endParaRPr lang="en-US" sz="11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r h="389949">
                <a:tc>
                  <a:txBody>
                    <a:bodyPr/>
                    <a:lstStyle/>
                    <a:p>
                      <a:pPr algn="ctr">
                        <a:lnSpc>
                          <a:spcPct val="115000"/>
                        </a:lnSpc>
                        <a:spcAft>
                          <a:spcPts val="0"/>
                        </a:spcAft>
                      </a:pPr>
                      <a:r>
                        <a:rPr lang="en-US" sz="1400" dirty="0">
                          <a:effectLst/>
                          <a:cs typeface="B Nazanin" pitchFamily="2" charset="-78"/>
                        </a:rPr>
                        <a:t>2135</a:t>
                      </a:r>
                      <a:endParaRPr lang="en-US" sz="12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200" b="1" dirty="0">
                          <a:solidFill>
                            <a:schemeClr val="bg1">
                              <a:lumMod val="95000"/>
                              <a:lumOff val="5000"/>
                            </a:schemeClr>
                          </a:solidFill>
                          <a:effectLst/>
                          <a:cs typeface="B Nazanin" pitchFamily="2" charset="-78"/>
                        </a:rPr>
                        <a:t>آجر اسپنیل</a:t>
                      </a:r>
                      <a:r>
                        <a:rPr lang="en-US" sz="1200" b="1" dirty="0">
                          <a:solidFill>
                            <a:schemeClr val="bg1">
                              <a:lumMod val="95000"/>
                              <a:lumOff val="5000"/>
                            </a:schemeClr>
                          </a:solidFill>
                          <a:effectLst/>
                          <a:cs typeface="B Nazanin" pitchFamily="2" charset="-78"/>
                        </a:rPr>
                        <a:t> (Al</a:t>
                      </a:r>
                      <a:r>
                        <a:rPr lang="en-US" sz="1200" b="1" baseline="-25000" dirty="0">
                          <a:solidFill>
                            <a:schemeClr val="bg1">
                              <a:lumMod val="95000"/>
                              <a:lumOff val="5000"/>
                            </a:schemeClr>
                          </a:solidFill>
                          <a:effectLst/>
                          <a:cs typeface="B Nazanin" pitchFamily="2" charset="-78"/>
                        </a:rPr>
                        <a:t>2</a:t>
                      </a:r>
                      <a:r>
                        <a:rPr lang="en-US" sz="1200" b="1" dirty="0">
                          <a:solidFill>
                            <a:schemeClr val="bg1">
                              <a:lumMod val="95000"/>
                              <a:lumOff val="5000"/>
                            </a:schemeClr>
                          </a:solidFill>
                          <a:effectLst/>
                          <a:cs typeface="B Nazanin" pitchFamily="2" charset="-78"/>
                        </a:rPr>
                        <a:t>O</a:t>
                      </a:r>
                      <a:r>
                        <a:rPr lang="en-US" sz="1200" b="1" baseline="-25000" dirty="0">
                          <a:solidFill>
                            <a:schemeClr val="bg1">
                              <a:lumMod val="95000"/>
                              <a:lumOff val="5000"/>
                            </a:schemeClr>
                          </a:solidFill>
                          <a:effectLst/>
                          <a:cs typeface="B Nazanin" pitchFamily="2" charset="-78"/>
                        </a:rPr>
                        <a:t>3</a:t>
                      </a:r>
                      <a:r>
                        <a:rPr lang="en-US" sz="1200" b="1" dirty="0">
                          <a:solidFill>
                            <a:schemeClr val="bg1">
                              <a:lumMod val="95000"/>
                              <a:lumOff val="5000"/>
                            </a:schemeClr>
                          </a:solidFill>
                          <a:effectLst/>
                          <a:cs typeface="B Nazanin" pitchFamily="2" charset="-78"/>
                        </a:rPr>
                        <a:t> . </a:t>
                      </a:r>
                      <a:r>
                        <a:rPr lang="en-US" sz="1200" b="1" dirty="0" err="1">
                          <a:solidFill>
                            <a:schemeClr val="bg1">
                              <a:lumMod val="95000"/>
                              <a:lumOff val="5000"/>
                            </a:schemeClr>
                          </a:solidFill>
                          <a:effectLst/>
                          <a:cs typeface="B Nazanin" pitchFamily="2" charset="-78"/>
                        </a:rPr>
                        <a:t>MgO</a:t>
                      </a:r>
                      <a:r>
                        <a:rPr lang="en-US" sz="1200" b="1" dirty="0">
                          <a:solidFill>
                            <a:schemeClr val="bg1">
                              <a:lumMod val="95000"/>
                              <a:lumOff val="5000"/>
                            </a:schemeClr>
                          </a:solidFill>
                          <a:effectLst/>
                          <a:cs typeface="B Nazanin" pitchFamily="2" charset="-78"/>
                        </a:rPr>
                        <a:t>) </a:t>
                      </a:r>
                      <a:endParaRPr lang="en-US" sz="11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r h="389949">
                <a:tc>
                  <a:txBody>
                    <a:bodyPr/>
                    <a:lstStyle/>
                    <a:p>
                      <a:pPr algn="ctr">
                        <a:lnSpc>
                          <a:spcPct val="115000"/>
                        </a:lnSpc>
                        <a:spcAft>
                          <a:spcPts val="0"/>
                        </a:spcAft>
                      </a:pPr>
                      <a:r>
                        <a:rPr lang="en-US" sz="1400" dirty="0">
                          <a:effectLst/>
                          <a:cs typeface="B Nazanin" pitchFamily="2" charset="-78"/>
                        </a:rPr>
                        <a:t>2200</a:t>
                      </a:r>
                      <a:endParaRPr lang="en-US" sz="12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200" b="1" dirty="0">
                          <a:solidFill>
                            <a:schemeClr val="bg1">
                              <a:lumMod val="95000"/>
                              <a:lumOff val="5000"/>
                            </a:schemeClr>
                          </a:solidFill>
                          <a:effectLst/>
                          <a:cs typeface="B Nazanin" pitchFamily="2" charset="-78"/>
                        </a:rPr>
                        <a:t>آجر منیزی</a:t>
                      </a:r>
                      <a:r>
                        <a:rPr lang="en-US" sz="1200" b="1" dirty="0">
                          <a:solidFill>
                            <a:schemeClr val="bg1">
                              <a:lumMod val="95000"/>
                              <a:lumOff val="5000"/>
                            </a:schemeClr>
                          </a:solidFill>
                          <a:effectLst/>
                          <a:cs typeface="B Nazanin" pitchFamily="2" charset="-78"/>
                        </a:rPr>
                        <a:t> ( </a:t>
                      </a:r>
                      <a:r>
                        <a:rPr lang="en-US" sz="1200" b="1" dirty="0" err="1">
                          <a:solidFill>
                            <a:schemeClr val="bg1">
                              <a:lumMod val="95000"/>
                              <a:lumOff val="5000"/>
                            </a:schemeClr>
                          </a:solidFill>
                          <a:effectLst/>
                          <a:cs typeface="B Nazanin" pitchFamily="2" charset="-78"/>
                        </a:rPr>
                        <a:t>MgO</a:t>
                      </a:r>
                      <a:r>
                        <a:rPr lang="en-US" sz="1200" b="1" dirty="0">
                          <a:solidFill>
                            <a:schemeClr val="bg1">
                              <a:lumMod val="95000"/>
                              <a:lumOff val="5000"/>
                            </a:schemeClr>
                          </a:solidFill>
                          <a:effectLst/>
                          <a:cs typeface="B Nazanin" pitchFamily="2" charset="-78"/>
                        </a:rPr>
                        <a:t>) </a:t>
                      </a:r>
                      <a:endParaRPr lang="en-US" sz="11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r h="389949">
                <a:tc>
                  <a:txBody>
                    <a:bodyPr/>
                    <a:lstStyle/>
                    <a:p>
                      <a:pPr algn="ctr">
                        <a:lnSpc>
                          <a:spcPct val="115000"/>
                        </a:lnSpc>
                        <a:spcAft>
                          <a:spcPts val="0"/>
                        </a:spcAft>
                      </a:pPr>
                      <a:r>
                        <a:rPr lang="en-US" sz="1400" dirty="0">
                          <a:effectLst/>
                          <a:cs typeface="B Nazanin" pitchFamily="2" charset="-78"/>
                        </a:rPr>
                        <a:t>2200 -2700</a:t>
                      </a:r>
                      <a:endParaRPr lang="en-US" sz="1200" dirty="0">
                        <a:solidFill>
                          <a:srgbClr val="92D050"/>
                        </a:solidFill>
                        <a:effectLst/>
                        <a:latin typeface="Calibri"/>
                        <a:ea typeface="Calibri"/>
                        <a:cs typeface="B Nazanin" pitchFamily="2" charset="-78"/>
                      </a:endParaRPr>
                    </a:p>
                  </a:txBody>
                  <a:tcPr marL="9525" marR="9525" marT="9525" marB="9525" anchor="ctr"/>
                </a:tc>
                <a:tc>
                  <a:txBody>
                    <a:bodyPr/>
                    <a:lstStyle/>
                    <a:p>
                      <a:pPr algn="ctr" rtl="1">
                        <a:lnSpc>
                          <a:spcPct val="150000"/>
                        </a:lnSpc>
                        <a:spcAft>
                          <a:spcPts val="0"/>
                        </a:spcAft>
                      </a:pPr>
                      <a:r>
                        <a:rPr lang="ar-SA" sz="1200" b="1" dirty="0">
                          <a:solidFill>
                            <a:schemeClr val="bg1">
                              <a:lumMod val="95000"/>
                              <a:lumOff val="5000"/>
                            </a:schemeClr>
                          </a:solidFill>
                          <a:effectLst/>
                          <a:cs typeface="B Nazanin" pitchFamily="2" charset="-78"/>
                        </a:rPr>
                        <a:t>آجر زیرکونیوم</a:t>
                      </a:r>
                      <a:r>
                        <a:rPr lang="en-US" sz="1200" b="1" dirty="0">
                          <a:solidFill>
                            <a:schemeClr val="bg1">
                              <a:lumMod val="95000"/>
                              <a:lumOff val="5000"/>
                            </a:schemeClr>
                          </a:solidFill>
                          <a:effectLst/>
                          <a:cs typeface="B Nazanin" pitchFamily="2" charset="-78"/>
                        </a:rPr>
                        <a:t> (ZrO</a:t>
                      </a:r>
                      <a:r>
                        <a:rPr lang="en-US" sz="1200" b="1" baseline="-25000" dirty="0">
                          <a:solidFill>
                            <a:schemeClr val="bg1">
                              <a:lumMod val="95000"/>
                              <a:lumOff val="5000"/>
                            </a:schemeClr>
                          </a:solidFill>
                          <a:effectLst/>
                          <a:cs typeface="B Nazanin" pitchFamily="2" charset="-78"/>
                        </a:rPr>
                        <a:t>2</a:t>
                      </a:r>
                      <a:r>
                        <a:rPr lang="en-US" sz="1200" b="1" dirty="0">
                          <a:solidFill>
                            <a:schemeClr val="bg1">
                              <a:lumMod val="95000"/>
                              <a:lumOff val="5000"/>
                            </a:schemeClr>
                          </a:solidFill>
                          <a:effectLst/>
                          <a:cs typeface="B Nazanin" pitchFamily="2" charset="-78"/>
                        </a:rPr>
                        <a:t>)</a:t>
                      </a:r>
                      <a:endParaRPr lang="en-US" sz="1100" b="1" dirty="0">
                        <a:solidFill>
                          <a:schemeClr val="bg1">
                            <a:lumMod val="95000"/>
                            <a:lumOff val="5000"/>
                          </a:schemeClr>
                        </a:solidFill>
                        <a:effectLst/>
                        <a:latin typeface="Calibri"/>
                        <a:ea typeface="Calibri"/>
                        <a:cs typeface="B Nazanin" pitchFamily="2" charset="-78"/>
                      </a:endParaRPr>
                    </a:p>
                  </a:txBody>
                  <a:tcPr marL="9525" marR="9525" marT="9525" marB="9525" anchor="ctr"/>
                </a:tc>
              </a:tr>
            </a:tbl>
          </a:graphicData>
        </a:graphic>
      </p:graphicFrame>
    </p:spTree>
    <p:extLst>
      <p:ext uri="{BB962C8B-B14F-4D97-AF65-F5344CB8AC3E}">
        <p14:creationId xmlns:p14="http://schemas.microsoft.com/office/powerpoint/2010/main" val="235511854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descr="25gx6s1"/>
          <p:cNvSpPr>
            <a:spLocks noChangeArrowheads="1"/>
          </p:cNvSpPr>
          <p:nvPr/>
        </p:nvSpPr>
        <p:spPr bwMode="auto">
          <a:xfrm>
            <a:off x="4336774" y="112643"/>
            <a:ext cx="3276600" cy="3810000"/>
          </a:xfrm>
          <a:prstGeom prst="rect">
            <a:avLst/>
          </a:prstGeom>
          <a:blipFill dpi="0" rotWithShape="1">
            <a:blip r:embed="rId2"/>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3" name="Picture 2"/>
          <p:cNvPicPr>
            <a:picLocks noChangeAspect="1"/>
          </p:cNvPicPr>
          <p:nvPr/>
        </p:nvPicPr>
        <p:blipFill>
          <a:blip r:embed="rId3"/>
          <a:stretch>
            <a:fillRect/>
          </a:stretch>
        </p:blipFill>
        <p:spPr>
          <a:xfrm>
            <a:off x="2592743" y="3922643"/>
            <a:ext cx="7139035" cy="2469094"/>
          </a:xfrm>
          <a:prstGeom prst="rect">
            <a:avLst/>
          </a:prstGeom>
        </p:spPr>
      </p:pic>
    </p:spTree>
    <p:extLst>
      <p:ext uri="{BB962C8B-B14F-4D97-AF65-F5344CB8AC3E}">
        <p14:creationId xmlns:p14="http://schemas.microsoft.com/office/powerpoint/2010/main" val="339233037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83965" y="165185"/>
            <a:ext cx="6096000" cy="4478149"/>
          </a:xfrm>
          <a:prstGeom prst="rect">
            <a:avLst/>
          </a:prstGeom>
        </p:spPr>
        <p:txBody>
          <a:bodyPr wrap="square">
            <a:spAutoFit/>
          </a:bodyPr>
          <a:lstStyle/>
          <a:p>
            <a:pPr lvl="0" algn="just" rtl="1">
              <a:lnSpc>
                <a:spcPct val="150000"/>
              </a:lnSpc>
            </a:pP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Titr" pitchFamily="2" charset="-78"/>
              </a:rPr>
              <a:t>آجر تراشی</a:t>
            </a:r>
            <a:endParaRPr lang="en-US" sz="2400" b="1" dirty="0">
              <a:solidFill>
                <a:schemeClr val="bg1">
                  <a:lumMod val="95000"/>
                  <a:lumOff val="5000"/>
                </a:schemeClr>
              </a:solidFill>
              <a:effectLst>
                <a:outerShdw blurRad="38100" dist="38100" dir="2700000" algn="tl">
                  <a:srgbClr val="000000">
                    <a:alpha val="43137"/>
                  </a:srgbClr>
                </a:outerShdw>
              </a:effectLst>
              <a:latin typeface="Calibri"/>
              <a:cs typeface="B Titr" pitchFamily="2" charset="-78"/>
            </a:endParaRPr>
          </a:p>
          <a:p>
            <a:pPr lvl="0" algn="just" rtl="1">
              <a:lnSpc>
                <a:spcPct val="150000"/>
              </a:lnSpc>
            </a:pP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آجر ‌‌تراشی درمعماری کاربردی بسیار متنوع دارد. با توجه به قابلیت شکل‌پذیری آجر، می‌توان برای تزئین درون یا بیرون بنا از این نوع آجراستفاده کرد. اما بیش‌‌ترین کاربرد آجر‌‌تراش در نمای ساختمان است؛ برای ستو‌‌‌ن‌ها،نیم‌ستو‌‌‌ن‌ها، سرستو‌‌‌ن‌ها، سطوح مختلف روی دیوارها، سردرها، قاب‌بندی پنجره‌ها، طاقچه‌ها،پنجر‌‌‌ه‌های مشبکآجری،کتیبه‌ها، گلدا‌‌‌ن‌ها وسایر قسمت‌هایبنا به نحو مطلوبی کاربرد دارد </a:t>
            </a:r>
            <a:r>
              <a:rPr lang="en-US"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a:t>
            </a:r>
            <a:endPar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endParaRPr>
          </a:p>
        </p:txBody>
      </p:sp>
      <p:pic>
        <p:nvPicPr>
          <p:cNvPr id="3" name="Picture 2" descr="http://www.memarnet.com/sites/default/files/u3/Untitled-6_18.jpg"/>
          <p:cNvPicPr/>
          <p:nvPr/>
        </p:nvPicPr>
        <p:blipFill>
          <a:blip r:embed="rId2">
            <a:extLst>
              <a:ext uri="{28A0092B-C50C-407E-A947-70E740481C1C}">
                <a14:useLocalDpi xmlns:a14="http://schemas.microsoft.com/office/drawing/2010/main" val="0"/>
              </a:ext>
            </a:extLst>
          </a:blip>
          <a:srcRect/>
          <a:stretch>
            <a:fillRect/>
          </a:stretch>
        </p:blipFill>
        <p:spPr bwMode="auto">
          <a:xfrm>
            <a:off x="1855304" y="1792357"/>
            <a:ext cx="2819400" cy="3657600"/>
          </a:xfrm>
          <a:prstGeom prst="rect">
            <a:avLst/>
          </a:prstGeom>
          <a:noFill/>
          <a:ln>
            <a:noFill/>
          </a:ln>
        </p:spPr>
      </p:pic>
      <p:sp>
        <p:nvSpPr>
          <p:cNvPr id="4" name="Rectangle 3"/>
          <p:cNvSpPr/>
          <p:nvPr/>
        </p:nvSpPr>
        <p:spPr>
          <a:xfrm>
            <a:off x="872222" y="5815255"/>
            <a:ext cx="4491935" cy="461665"/>
          </a:xfrm>
          <a:prstGeom prst="rect">
            <a:avLst/>
          </a:prstGeom>
        </p:spPr>
        <p:txBody>
          <a:bodyPr wrap="none">
            <a:spAutoFit/>
          </a:bodyPr>
          <a:lstStyle/>
          <a:p>
            <a:pPr algn="r" rtl="1"/>
            <a:r>
              <a:rPr lang="fa-IR" sz="2400" b="1" dirty="0" smtClean="0">
                <a:solidFill>
                  <a:schemeClr val="bg1">
                    <a:lumMod val="95000"/>
                    <a:lumOff val="5000"/>
                  </a:schemeClr>
                </a:solidFill>
                <a:effectLst>
                  <a:outerShdw blurRad="38100" dist="38100" dir="2700000" algn="tl">
                    <a:srgbClr val="000000">
                      <a:alpha val="43137"/>
                    </a:srgbClr>
                  </a:outerShdw>
                </a:effectLst>
                <a:cs typeface="B Nazanin" pitchFamily="2" charset="-78"/>
              </a:rPr>
              <a:t>کتیبه سردر ورودی یک بنا در دوره سلجوقی ، بخارا</a:t>
            </a:r>
            <a:endParaRPr lang="fa-IR" sz="2400" b="1" dirty="0">
              <a:solidFill>
                <a:schemeClr val="bg1">
                  <a:lumMod val="95000"/>
                  <a:lumOff val="5000"/>
                </a:schemeClr>
              </a:solidFill>
              <a:effectLst>
                <a:outerShdw blurRad="38100" dist="38100" dir="2700000" algn="tl">
                  <a:srgbClr val="000000">
                    <a:alpha val="43137"/>
                  </a:srgbClr>
                </a:outerShdw>
              </a:effectLst>
              <a:cs typeface="B Nazanin" pitchFamily="2" charset="-78"/>
            </a:endParaRPr>
          </a:p>
        </p:txBody>
      </p:sp>
    </p:spTree>
    <p:extLst>
      <p:ext uri="{BB962C8B-B14F-4D97-AF65-F5344CB8AC3E}">
        <p14:creationId xmlns:p14="http://schemas.microsoft.com/office/powerpoint/2010/main" val="2972769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50226" y="267783"/>
            <a:ext cx="6096000" cy="4478149"/>
          </a:xfrm>
          <a:prstGeom prst="rect">
            <a:avLst/>
          </a:prstGeom>
        </p:spPr>
        <p:txBody>
          <a:bodyPr>
            <a:spAutoFit/>
          </a:bodyPr>
          <a:lstStyle/>
          <a:p>
            <a:pPr lvl="0" algn="just" rtl="1">
              <a:lnSpc>
                <a:spcPct val="150000"/>
              </a:lnSpc>
            </a:pP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استفاده از آجر در تزئینات معماری افزون بر زیبایی، شخصیت ایرانی نیز به بنا می‌دهد؛مشروط بر اینکه معماران از فنون اجرایی وقابلیت‌های این ماده آگاه باشند وبا امکانات جدید و الگو گرفتن از نمونه‌های ممتاز گذشته، طرح‌هایی بدیع و امروزیعرضه کنند. از شیو‌‌‌ه‌های آجر‌‌تراشی گذشته که بیش‌‌تر به نیروی انسانی وزور بازوی دست متکی بود امروز به مدد تجهیزات، دستگاه‌ها وابزار‌هایمناسبمی‌تواند به صورت بهینه استفاده شود واین رشتة هنری منسوخ شده در ساخت تزئینات معماری دوبارهرونق یابد.</a:t>
            </a:r>
          </a:p>
        </p:txBody>
      </p:sp>
      <p:pic>
        <p:nvPicPr>
          <p:cNvPr id="3" name="Picture 2" descr="http://www.memarnet.com/sites/default/files/u3/Untitled-7_13.jpg"/>
          <p:cNvPicPr/>
          <p:nvPr/>
        </p:nvPicPr>
        <p:blipFill>
          <a:blip r:embed="rId2">
            <a:extLst>
              <a:ext uri="{28A0092B-C50C-407E-A947-70E740481C1C}">
                <a14:useLocalDpi xmlns:a14="http://schemas.microsoft.com/office/drawing/2010/main" val="0"/>
              </a:ext>
            </a:extLst>
          </a:blip>
          <a:srcRect/>
          <a:stretch>
            <a:fillRect/>
          </a:stretch>
        </p:blipFill>
        <p:spPr bwMode="auto">
          <a:xfrm>
            <a:off x="1007165" y="1850332"/>
            <a:ext cx="4343400" cy="289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p:cNvPicPr>
            <a:picLocks noChangeAspect="1"/>
          </p:cNvPicPr>
          <p:nvPr/>
        </p:nvPicPr>
        <p:blipFill>
          <a:blip r:embed="rId3"/>
          <a:stretch>
            <a:fillRect/>
          </a:stretch>
        </p:blipFill>
        <p:spPr>
          <a:xfrm>
            <a:off x="1702500" y="5173093"/>
            <a:ext cx="3194581" cy="566977"/>
          </a:xfrm>
          <a:prstGeom prst="rect">
            <a:avLst/>
          </a:prstGeom>
        </p:spPr>
      </p:pic>
    </p:spTree>
    <p:extLst>
      <p:ext uri="{BB962C8B-B14F-4D97-AF65-F5344CB8AC3E}">
        <p14:creationId xmlns:p14="http://schemas.microsoft.com/office/powerpoint/2010/main" val="16516429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83965" y="0"/>
            <a:ext cx="6096000" cy="5586145"/>
          </a:xfrm>
          <a:prstGeom prst="rect">
            <a:avLst/>
          </a:prstGeom>
        </p:spPr>
        <p:txBody>
          <a:bodyPr>
            <a:spAutoFit/>
          </a:bodyPr>
          <a:lstStyle/>
          <a:p>
            <a:pPr lvl="0" algn="just" rtl="1">
              <a:lnSpc>
                <a:spcPct val="150000"/>
              </a:lnSpc>
            </a:pP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Titr" pitchFamily="2" charset="-78"/>
              </a:rPr>
              <a:t>آجر و نما</a:t>
            </a:r>
          </a:p>
          <a:p>
            <a:pPr lvl="0" algn="just" rtl="1">
              <a:lnSpc>
                <a:spcPct val="150000"/>
              </a:lnSpc>
            </a:pP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هرروز به تعداد نماهای شهرها اضافه می‌شود.تعدد در مصالح کاربردی از یک سو و ترکیب آنها از سوی دیگر هزاران هزار طرح مختلف را به وجود می‌آورد.اما از بین این همه نما تعداد کمی هستند که هم از نظر بصری حس خوبی به بیننده القا می‌کنند و هم ازنظر اقتصادی توجیهی منطقی ومهم‌تر از همه اصالت طراحی دارند و هم سو با فرهنگ وپیشینه‌ی مردم آن شهر هستند.</a:t>
            </a:r>
          </a:p>
          <a:p>
            <a:pPr lvl="0" algn="just" rtl="1">
              <a:lnSpc>
                <a:spcPct val="150000"/>
              </a:lnSpc>
            </a:pP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این تنوع در طراحی باعث بهم ریختگی سیمای شهر شده به طوری که حتی وقتی به نمای ساختمان‌های یک خیابان نگاه می‌کنیم این همه تفاوت سردرگمی ایجاد می‌کند.</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313" y="106802"/>
            <a:ext cx="3962400" cy="33866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0504" y="3917536"/>
            <a:ext cx="4201698" cy="26481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6459805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36974" y="163860"/>
            <a:ext cx="6096000" cy="6694140"/>
          </a:xfrm>
          <a:prstGeom prst="rect">
            <a:avLst/>
          </a:prstGeom>
        </p:spPr>
        <p:txBody>
          <a:bodyPr>
            <a:spAutoFit/>
          </a:bodyPr>
          <a:lstStyle/>
          <a:p>
            <a:pPr lvl="0" algn="just" rtl="1">
              <a:lnSpc>
                <a:spcPct val="150000"/>
              </a:lnSpc>
            </a:pP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شایان ذکر است که تنها مصالحی که دارای فاکتورهای لازم و کافیست آجر است.آجر از دیرباز در اکثر شهرهای ایران استفاده می‌شده و علاوه بر مشخصاتی که در بالا ذکر شد از نظر اقلیمی با اکثر مناطق ایران هماهنگ است.</a:t>
            </a:r>
          </a:p>
          <a:p>
            <a:pPr lvl="0" algn="just" rtl="1">
              <a:lnSpc>
                <a:spcPct val="150000"/>
              </a:lnSpc>
            </a:pP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آجر به عنوان یکی از مصالح اصلی در ساختمان استفاده می‌شده که امروز نقش خود را به سفال داده است , اما همچنان عضو جدا نشدنی نمای ساختمان است.امروز آجرنما خلا ایجاد شده در یک دوره‌ی بدون آجر را پر کرده که مشخصه‌ی مهم آن کاهش بار مرده‌ی ساختمان است. پلاک‌های آجری با تفاوت رنگ و همچنین ابعاد مختلف, قابلیت ایجاد طرح‌های گوناگونی را می‌دهد. این اتحاد در جنس درعین تنوع در ابعاد و طرح ، یکپارچگی و هماهنگی در نمای شهر ایجاد می‌کند.</a:t>
            </a:r>
          </a:p>
        </p:txBody>
      </p:sp>
      <p:pic>
        <p:nvPicPr>
          <p:cNvPr id="3" name="Picture 2"/>
          <p:cNvPicPr>
            <a:picLocks noChangeAspect="1"/>
          </p:cNvPicPr>
          <p:nvPr/>
        </p:nvPicPr>
        <p:blipFill>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16226" y="2902226"/>
            <a:ext cx="4502670" cy="3273552"/>
          </a:xfrm>
          <a:prstGeom prst="rect">
            <a:avLst/>
          </a:prstGeom>
          <a:ln>
            <a:noFill/>
          </a:ln>
          <a:effectLst>
            <a:softEdge rad="112500"/>
          </a:effectLst>
        </p:spPr>
      </p:pic>
    </p:spTree>
    <p:extLst>
      <p:ext uri="{BB962C8B-B14F-4D97-AF65-F5344CB8AC3E}">
        <p14:creationId xmlns:p14="http://schemas.microsoft.com/office/powerpoint/2010/main" val="35806422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1687" y="694482"/>
            <a:ext cx="6096000" cy="6046271"/>
          </a:xfrm>
          <a:prstGeom prst="rect">
            <a:avLst/>
          </a:prstGeom>
        </p:spPr>
        <p:txBody>
          <a:bodyPr>
            <a:spAutoFit/>
          </a:bodyPr>
          <a:lstStyle/>
          <a:p>
            <a:pPr lvl="0" algn="just" rtl="1">
              <a:lnSpc>
                <a:spcPct val="150000"/>
              </a:lnSpc>
            </a:pPr>
            <a:r>
              <a:rPr lang="fa-IR" sz="2000" b="1" dirty="0">
                <a:solidFill>
                  <a:schemeClr val="bg1">
                    <a:lumMod val="95000"/>
                    <a:lumOff val="5000"/>
                  </a:schemeClr>
                </a:solidFill>
                <a:effectLst>
                  <a:outerShdw blurRad="38100" dist="38100" dir="2700000" algn="tl">
                    <a:srgbClr val="000000">
                      <a:alpha val="43137"/>
                    </a:srgbClr>
                  </a:outerShdw>
                </a:effectLst>
                <a:latin typeface="Calibri"/>
                <a:cs typeface="B Titr" pitchFamily="2" charset="-78"/>
              </a:rPr>
              <a:t>جایگاه آجر در معماری مدرن</a:t>
            </a:r>
          </a:p>
          <a:p>
            <a:pPr lvl="0" algn="just" rtl="1">
              <a:lnSpc>
                <a:spcPct val="150000"/>
              </a:lnSpc>
            </a:pPr>
            <a:r>
              <a:rPr lang="fa-IR" sz="20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معماران امروزبرای احیای آجر در بناها به فکر طراحی الگوهای متفاوت آجری افتادند.این الگوها به صورت منظم و نامنظم چیده می‌شوند که آجر را از یک مصالح سنتی به یک سلول نوین تبدیل کرده است. نا گفته نماند که طراحی الگو به صورت قاب‌های آجری از گذشته نیز وجود داشته اما این روزها به عنوان طراحی لانه زنبوری اجرا می‌گردد به این معنی که از یک سلول اولیه شروع می‌شود و به کل طرح تعمیم پیدا می‌کند.</a:t>
            </a:r>
          </a:p>
          <a:p>
            <a:pPr lvl="0" algn="just" rtl="1">
              <a:lnSpc>
                <a:spcPct val="150000"/>
              </a:lnSpc>
            </a:pPr>
            <a:r>
              <a:rPr lang="fa-IR" sz="20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آجر نما این امکان را به طراح می‌دهد که با کاهش چشمگیر وزن پوسته‌ی طرح هزاران هزار ایده‌ی جدید و منحصر به فرد ایجاد کند.این الگوها می‌توانند با بیرون زدگی و یا چرخش در زوایای مختلف ایجاد شوند ویا در ساده‌ترین حالت از آجرنما در ضخامت‌های مختلف استفاده کرد تا این اختلاف سطح باعث سایه اندازی در ساعات مختلف روز شود و جلوه‌ای ویژه به نمای ساختمان هدیه کند.</a:t>
            </a:r>
          </a:p>
          <a:p>
            <a:pPr lvl="0" algn="just" rtl="1">
              <a:lnSpc>
                <a:spcPct val="150000"/>
              </a:lnSpc>
            </a:pPr>
            <a:endParaRPr lang="en-US" sz="20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endParaRPr>
          </a:p>
        </p:txBody>
      </p:sp>
      <p:pic>
        <p:nvPicPr>
          <p:cNvPr id="3" name="Picture 2" descr="الگوی آجری در معماری امروز">
            <a:hlinkClick r:id="rId2" tooltip="&quot;&quot;"/>
          </p:cNvPr>
          <p:cNvPicPr/>
          <p:nvPr/>
        </p:nvPicPr>
        <p:blipFill>
          <a:blip r:embed="rId3">
            <a:extLst>
              <a:ext uri="{28A0092B-C50C-407E-A947-70E740481C1C}">
                <a14:useLocalDpi xmlns:a14="http://schemas.microsoft.com/office/drawing/2010/main" val="0"/>
              </a:ext>
            </a:extLst>
          </a:blip>
          <a:srcRect/>
          <a:stretch>
            <a:fillRect/>
          </a:stretch>
        </p:blipFill>
        <p:spPr bwMode="auto">
          <a:xfrm>
            <a:off x="533400" y="1417983"/>
            <a:ext cx="4038600" cy="2971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p:cNvSpPr/>
          <p:nvPr/>
        </p:nvSpPr>
        <p:spPr>
          <a:xfrm>
            <a:off x="1360657" y="4794838"/>
            <a:ext cx="2358339" cy="400110"/>
          </a:xfrm>
          <a:prstGeom prst="rect">
            <a:avLst/>
          </a:prstGeom>
        </p:spPr>
        <p:txBody>
          <a:bodyPr wrap="none">
            <a:spAutoFit/>
          </a:bodyPr>
          <a:lstStyle/>
          <a:p>
            <a:pPr algn="r" rtl="1"/>
            <a:r>
              <a:rPr lang="fa-IR" sz="2000" b="1" dirty="0" smtClean="0">
                <a:solidFill>
                  <a:schemeClr val="bg1">
                    <a:lumMod val="95000"/>
                    <a:lumOff val="5000"/>
                  </a:schemeClr>
                </a:solidFill>
                <a:effectLst>
                  <a:outerShdw blurRad="38100" dist="38100" dir="2700000" algn="tl">
                    <a:srgbClr val="000000">
                      <a:alpha val="43137"/>
                    </a:srgbClr>
                  </a:outerShdw>
                </a:effectLst>
                <a:cs typeface="B Nazanin" pitchFamily="2" charset="-78"/>
              </a:rPr>
              <a:t>الگوی آجری در معماری امروز</a:t>
            </a:r>
            <a:endParaRPr lang="fa-IR" sz="2000" b="1" dirty="0">
              <a:solidFill>
                <a:schemeClr val="bg1">
                  <a:lumMod val="95000"/>
                  <a:lumOff val="5000"/>
                </a:schemeClr>
              </a:solidFill>
              <a:effectLst>
                <a:outerShdw blurRad="38100" dist="38100" dir="2700000" algn="tl">
                  <a:srgbClr val="000000">
                    <a:alpha val="43137"/>
                  </a:srgbClr>
                </a:outerShdw>
              </a:effectLst>
              <a:cs typeface="B Nazanin" pitchFamily="2" charset="-78"/>
            </a:endParaRPr>
          </a:p>
        </p:txBody>
      </p:sp>
    </p:spTree>
    <p:extLst>
      <p:ext uri="{BB962C8B-B14F-4D97-AF65-F5344CB8AC3E}">
        <p14:creationId xmlns:p14="http://schemas.microsoft.com/office/powerpoint/2010/main" val="350235420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طراحی مدرن توسط آجر">
            <a:hlinkClick r:id="rId2" tooltip="&quot;&quot;"/>
          </p:cNvPr>
          <p:cNvPicPr/>
          <p:nvPr/>
        </p:nvPicPr>
        <p:blipFill>
          <a:blip r:embed="rId3">
            <a:extLst>
              <a:ext uri="{28A0092B-C50C-407E-A947-70E740481C1C}">
                <a14:useLocalDpi xmlns:a14="http://schemas.microsoft.com/office/drawing/2010/main" val="0"/>
              </a:ext>
            </a:extLst>
          </a:blip>
          <a:srcRect/>
          <a:stretch>
            <a:fillRect/>
          </a:stretch>
        </p:blipFill>
        <p:spPr bwMode="auto">
          <a:xfrm>
            <a:off x="2506938" y="630135"/>
            <a:ext cx="6886575" cy="50958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p:cNvSpPr/>
          <p:nvPr/>
        </p:nvSpPr>
        <p:spPr>
          <a:xfrm>
            <a:off x="5053885" y="6000786"/>
            <a:ext cx="1939955" cy="461665"/>
          </a:xfrm>
          <a:prstGeom prst="rect">
            <a:avLst/>
          </a:prstGeom>
        </p:spPr>
        <p:txBody>
          <a:bodyPr wrap="none">
            <a:spAutoFit/>
          </a:bodyPr>
          <a:lstStyle/>
          <a:p>
            <a:pPr algn="r" rtl="1"/>
            <a:r>
              <a:rPr lang="fa-IR" sz="2400" b="1" dirty="0" smtClean="0">
                <a:solidFill>
                  <a:schemeClr val="bg1">
                    <a:lumMod val="95000"/>
                    <a:lumOff val="5000"/>
                  </a:schemeClr>
                </a:solidFill>
                <a:effectLst>
                  <a:outerShdw blurRad="38100" dist="38100" dir="2700000" algn="tl">
                    <a:srgbClr val="000000">
                      <a:alpha val="43137"/>
                    </a:srgbClr>
                  </a:outerShdw>
                </a:effectLst>
                <a:cs typeface="B Nazanin" pitchFamily="2" charset="-78"/>
              </a:rPr>
              <a:t>طراحی</a:t>
            </a:r>
            <a:r>
              <a:rPr lang="fa-IR" b="1" dirty="0" smtClean="0">
                <a:solidFill>
                  <a:schemeClr val="bg1">
                    <a:lumMod val="95000"/>
                    <a:lumOff val="5000"/>
                  </a:schemeClr>
                </a:solidFill>
                <a:effectLst>
                  <a:outerShdw blurRad="38100" dist="38100" dir="2700000" algn="tl">
                    <a:srgbClr val="000000">
                      <a:alpha val="43137"/>
                    </a:srgbClr>
                  </a:outerShdw>
                </a:effectLst>
                <a:cs typeface="B Nazanin" pitchFamily="2" charset="-78"/>
              </a:rPr>
              <a:t> مدرن توسط آجر</a:t>
            </a:r>
            <a:endParaRPr lang="fa-IR" b="1" dirty="0">
              <a:solidFill>
                <a:schemeClr val="bg1">
                  <a:lumMod val="95000"/>
                  <a:lumOff val="5000"/>
                </a:schemeClr>
              </a:solidFill>
              <a:effectLst>
                <a:outerShdw blurRad="38100" dist="38100" dir="2700000" algn="tl">
                  <a:srgbClr val="000000">
                    <a:alpha val="43137"/>
                  </a:srgbClr>
                </a:outerShdw>
              </a:effectLst>
              <a:cs typeface="B Nazanin" pitchFamily="2" charset="-78"/>
            </a:endParaRPr>
          </a:p>
        </p:txBody>
      </p:sp>
    </p:spTree>
    <p:extLst>
      <p:ext uri="{BB962C8B-B14F-4D97-AF65-F5344CB8AC3E}">
        <p14:creationId xmlns:p14="http://schemas.microsoft.com/office/powerpoint/2010/main" val="67559721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38192" y="774317"/>
            <a:ext cx="6096000" cy="1708160"/>
          </a:xfrm>
          <a:prstGeom prst="rect">
            <a:avLst/>
          </a:prstGeom>
        </p:spPr>
        <p:txBody>
          <a:bodyPr>
            <a:spAutoFit/>
          </a:bodyPr>
          <a:lstStyle/>
          <a:p>
            <a:pPr lvl="0" algn="just" rtl="1">
              <a:lnSpc>
                <a:spcPct val="150000"/>
              </a:lnSpc>
            </a:pPr>
            <a:r>
              <a:rPr lang="fa-IR"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rPr>
              <a:t>یکی از بهترین ایده‌ها برای دیوارهای جدا کننده‌ی فضا(پارتیشن)استفاده از این الگوها است چون هم طرحی خاص دارند و هم قابلیت گسترش در سه بعد را دارند.</a:t>
            </a:r>
            <a:endParaRPr lang="en-US" sz="2400" b="1" dirty="0">
              <a:solidFill>
                <a:schemeClr val="bg1">
                  <a:lumMod val="95000"/>
                  <a:lumOff val="5000"/>
                </a:schemeClr>
              </a:solidFill>
              <a:effectLst>
                <a:outerShdw blurRad="38100" dist="38100" dir="2700000" algn="tl">
                  <a:srgbClr val="000000">
                    <a:alpha val="43137"/>
                  </a:srgbClr>
                </a:outerShdw>
              </a:effectLst>
              <a:latin typeface="Calibri"/>
              <a:cs typeface="B Nazanin" pitchFamily="2" charset="-78"/>
            </a:endParaRPr>
          </a:p>
        </p:txBody>
      </p:sp>
      <p:pic>
        <p:nvPicPr>
          <p:cNvPr id="4" name="Picture 3" descr="یکی از بهترین ایده‌ها برای دیوارهای جدا کننده‌ی فضا(پارتیشن)استفاده از این الگوها است چون هم طرحی خاص دارند و هم قابلیت گسترش در سه بعد را دارند.">
            <a:hlinkClick r:id="rId2" tooltip="&quot;&quot;"/>
          </p:cNvPr>
          <p:cNvPicPr/>
          <p:nvPr/>
        </p:nvPicPr>
        <p:blipFill>
          <a:blip r:embed="rId3">
            <a:extLst>
              <a:ext uri="{28A0092B-C50C-407E-A947-70E740481C1C}">
                <a14:useLocalDpi xmlns:a14="http://schemas.microsoft.com/office/drawing/2010/main" val="0"/>
              </a:ext>
            </a:extLst>
          </a:blip>
          <a:srcRect/>
          <a:stretch>
            <a:fillRect/>
          </a:stretch>
        </p:blipFill>
        <p:spPr bwMode="auto">
          <a:xfrm>
            <a:off x="381179" y="1974574"/>
            <a:ext cx="6191250" cy="47339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1468375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4528930" y="742121"/>
            <a:ext cx="2895600" cy="685800"/>
          </a:xfrm>
          <a:prstGeom prst="rect">
            <a:avLst/>
          </a:prstGeom>
          <a:solidFill>
            <a:srgbClr val="BBE0E3"/>
          </a:solidFill>
          <a:ln w="57150" cmpd="thinThick">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eaLnBrk="0" fontAlgn="base" latinLnBrk="0" hangingPunct="0">
              <a:lnSpc>
                <a:spcPct val="100000"/>
              </a:lnSpc>
              <a:spcBef>
                <a:spcPct val="0"/>
              </a:spcBef>
              <a:spcAft>
                <a:spcPct val="0"/>
              </a:spcAft>
              <a:buClrTx/>
              <a:buSzTx/>
              <a:buFontTx/>
              <a:buNone/>
              <a:tabLst/>
              <a:defRPr/>
            </a:pPr>
            <a:r>
              <a:rPr kumimoji="0" lang="fa-IR" altLang="en-US" sz="24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تقسيم  بندي گوناگون  آجر</a:t>
            </a:r>
            <a:endParaRPr kumimoji="0" lang="en-US" altLang="en-US" sz="24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p:txBody>
      </p:sp>
      <p:sp>
        <p:nvSpPr>
          <p:cNvPr id="3" name="Rectangle 2" descr="1"/>
          <p:cNvSpPr>
            <a:spLocks noChangeArrowheads="1"/>
          </p:cNvSpPr>
          <p:nvPr/>
        </p:nvSpPr>
        <p:spPr bwMode="auto">
          <a:xfrm>
            <a:off x="3614530" y="1855304"/>
            <a:ext cx="4724400" cy="4114800"/>
          </a:xfrm>
          <a:prstGeom prst="rect">
            <a:avLst/>
          </a:prstGeom>
          <a:blipFill dpi="0" rotWithShape="1">
            <a:blip r:embed="rId2"/>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09396277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2000"/>
                                        <p:tgtEl>
                                          <p:spTgt spid="2"/>
                                        </p:tgtEl>
                                      </p:cBhvr>
                                    </p:animEffect>
                                  </p:childTnLst>
                                </p:cTn>
                              </p:par>
                              <p:par>
                                <p:cTn id="8" presetID="37"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anim calcmode="lin" valueType="num">
                                      <p:cBhvr>
                                        <p:cTn id="11" dur="2000" fill="hold"/>
                                        <p:tgtEl>
                                          <p:spTgt spid="3"/>
                                        </p:tgtEl>
                                        <p:attrNameLst>
                                          <p:attrName>ppt_x</p:attrName>
                                        </p:attrNameLst>
                                      </p:cBhvr>
                                      <p:tavLst>
                                        <p:tav tm="0">
                                          <p:val>
                                            <p:strVal val="#ppt_x"/>
                                          </p:val>
                                        </p:tav>
                                        <p:tav tm="100000">
                                          <p:val>
                                            <p:strVal val="#ppt_x"/>
                                          </p:val>
                                        </p:tav>
                                      </p:tavLst>
                                    </p:anim>
                                    <p:anim calcmode="lin" valueType="num">
                                      <p:cBhvr>
                                        <p:cTn id="12" dur="1800" decel="100000" fill="hold"/>
                                        <p:tgtEl>
                                          <p:spTgt spid="3"/>
                                        </p:tgtEl>
                                        <p:attrNameLst>
                                          <p:attrName>ppt_y</p:attrName>
                                        </p:attrNameLst>
                                      </p:cBhvr>
                                      <p:tavLst>
                                        <p:tav tm="0">
                                          <p:val>
                                            <p:strVal val="#ppt_y+1"/>
                                          </p:val>
                                        </p:tav>
                                        <p:tav tm="100000">
                                          <p:val>
                                            <p:strVal val="#ppt_y-.03"/>
                                          </p:val>
                                        </p:tav>
                                      </p:tavLst>
                                    </p:anim>
                                    <p:anim calcmode="lin" valueType="num">
                                      <p:cBhvr>
                                        <p:cTn id="13" dur="200" accel="100000" fill="hold">
                                          <p:stCondLst>
                                            <p:cond delay="18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079352" y="5375054"/>
            <a:ext cx="1688738" cy="640135"/>
          </a:xfrm>
          <a:prstGeom prst="rect">
            <a:avLst/>
          </a:prstGeom>
        </p:spPr>
      </p:pic>
      <p:sp>
        <p:nvSpPr>
          <p:cNvPr id="3" name="Rectangle 2" descr="3"/>
          <p:cNvSpPr>
            <a:spLocks noChangeArrowheads="1"/>
          </p:cNvSpPr>
          <p:nvPr/>
        </p:nvSpPr>
        <p:spPr bwMode="auto">
          <a:xfrm>
            <a:off x="3485321" y="689113"/>
            <a:ext cx="4876800" cy="4267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46783812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828268" y="5388305"/>
            <a:ext cx="853514" cy="640135"/>
          </a:xfrm>
          <a:prstGeom prst="rect">
            <a:avLst/>
          </a:prstGeom>
        </p:spPr>
      </p:pic>
      <p:sp>
        <p:nvSpPr>
          <p:cNvPr id="3" name="Rectangle 2" descr="2"/>
          <p:cNvSpPr>
            <a:spLocks noChangeArrowheads="1"/>
          </p:cNvSpPr>
          <p:nvPr/>
        </p:nvSpPr>
        <p:spPr bwMode="auto">
          <a:xfrm>
            <a:off x="3789638" y="661643"/>
            <a:ext cx="4930775" cy="4016375"/>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407345553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2.5"/>
                                          </p:val>
                                        </p:tav>
                                        <p:tav tm="100000">
                                          <p:val>
                                            <p:strVal val="#ppt_w"/>
                                          </p:val>
                                        </p:tav>
                                      </p:tavLst>
                                    </p:anim>
                                    <p:anim calcmode="lin" valueType="num">
                                      <p:cBhvr>
                                        <p:cTn id="8" dur="2000" fill="hold"/>
                                        <p:tgtEl>
                                          <p:spTgt spid="3"/>
                                        </p:tgtEl>
                                        <p:attrNameLst>
                                          <p:attrName>ppt_h</p:attrName>
                                        </p:attrNameLst>
                                      </p:cBhvr>
                                      <p:tavLst>
                                        <p:tav tm="0">
                                          <p:val>
                                            <p:strVal val="#ppt_h*0.01"/>
                                          </p:val>
                                        </p:tav>
                                        <p:tav tm="100000">
                                          <p:val>
                                            <p:strVal val="#ppt_h"/>
                                          </p:val>
                                        </p:tav>
                                      </p:tavLst>
                                    </p:anim>
                                    <p:anim calcmode="lin" valueType="num">
                                      <p:cBhvr>
                                        <p:cTn id="9" dur="2000" fill="hold"/>
                                        <p:tgtEl>
                                          <p:spTgt spid="3"/>
                                        </p:tgtEl>
                                        <p:attrNameLst>
                                          <p:attrName>ppt_x</p:attrName>
                                        </p:attrNameLst>
                                      </p:cBhvr>
                                      <p:tavLst>
                                        <p:tav tm="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h+1"/>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descr="colosseum_in_rome-726339"/>
          <p:cNvSpPr>
            <a:spLocks noChangeArrowheads="1"/>
          </p:cNvSpPr>
          <p:nvPr/>
        </p:nvSpPr>
        <p:spPr bwMode="auto">
          <a:xfrm>
            <a:off x="871331" y="533399"/>
            <a:ext cx="4648200" cy="5105400"/>
          </a:xfrm>
          <a:prstGeom prst="rect">
            <a:avLst/>
          </a:prstGeom>
          <a:blipFill dpi="0" rotWithShape="1">
            <a:blip r:embed="rId2"/>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3" name="Picture 2"/>
          <p:cNvPicPr>
            <a:picLocks noChangeAspect="1"/>
          </p:cNvPicPr>
          <p:nvPr/>
        </p:nvPicPr>
        <p:blipFill>
          <a:blip r:embed="rId3"/>
          <a:stretch>
            <a:fillRect/>
          </a:stretch>
        </p:blipFill>
        <p:spPr>
          <a:xfrm>
            <a:off x="8059281" y="1302865"/>
            <a:ext cx="3706689" cy="3566469"/>
          </a:xfrm>
          <a:prstGeom prst="rect">
            <a:avLst/>
          </a:prstGeom>
        </p:spPr>
      </p:pic>
      <p:sp>
        <p:nvSpPr>
          <p:cNvPr id="4" name="Rectangle 5"/>
          <p:cNvSpPr>
            <a:spLocks noChangeArrowheads="1"/>
          </p:cNvSpPr>
          <p:nvPr/>
        </p:nvSpPr>
        <p:spPr bwMode="auto">
          <a:xfrm>
            <a:off x="1524000" y="6096000"/>
            <a:ext cx="2743200" cy="457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dirty="0" err="1"/>
              <a:t>Colosseum</a:t>
            </a:r>
            <a:r>
              <a:rPr lang="fa-IR" altLang="en-US" b="1" dirty="0"/>
              <a:t> </a:t>
            </a:r>
            <a:r>
              <a:rPr lang="en-US" altLang="en-US" b="1" dirty="0"/>
              <a:t> in </a:t>
            </a:r>
            <a:r>
              <a:rPr lang="en-US" altLang="en-US" b="1" dirty="0" err="1"/>
              <a:t>italy</a:t>
            </a:r>
            <a:endParaRPr lang="en-US" altLang="en-US" b="1" dirty="0"/>
          </a:p>
        </p:txBody>
      </p:sp>
    </p:spTree>
    <p:extLst>
      <p:ext uri="{BB962C8B-B14F-4D97-AF65-F5344CB8AC3E}">
        <p14:creationId xmlns:p14="http://schemas.microsoft.com/office/powerpoint/2010/main" val="19260858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plus(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12978" y="5547331"/>
            <a:ext cx="792549" cy="640135"/>
          </a:xfrm>
          <a:prstGeom prst="rect">
            <a:avLst/>
          </a:prstGeom>
        </p:spPr>
      </p:pic>
      <p:sp>
        <p:nvSpPr>
          <p:cNvPr id="3" name="Rectangle 2" descr="4"/>
          <p:cNvSpPr>
            <a:spLocks noChangeArrowheads="1"/>
          </p:cNvSpPr>
          <p:nvPr/>
        </p:nvSpPr>
        <p:spPr bwMode="auto">
          <a:xfrm>
            <a:off x="3803375" y="735495"/>
            <a:ext cx="4897438" cy="4267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52563113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2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3"/>
                                        </p:tgtEl>
                                        <p:attrNameLst>
                                          <p:attrName>ppt_x</p:attrName>
                                          <p:attrName>ppt_y</p:attrName>
                                        </p:attrNameLst>
                                      </p:cBhvr>
                                    </p:animMotion>
                                    <p:animEffect transition="in" filter="fade">
                                      <p:cBhvr>
                                        <p:cTn id="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527962" y="5507575"/>
            <a:ext cx="1109568" cy="640135"/>
          </a:xfrm>
          <a:prstGeom prst="rect">
            <a:avLst/>
          </a:prstGeom>
        </p:spPr>
      </p:pic>
      <p:sp>
        <p:nvSpPr>
          <p:cNvPr id="4" name="Rectangle 2" descr="5"/>
          <p:cNvSpPr>
            <a:spLocks noChangeArrowheads="1"/>
          </p:cNvSpPr>
          <p:nvPr/>
        </p:nvSpPr>
        <p:spPr bwMode="auto">
          <a:xfrm>
            <a:off x="3634028" y="715617"/>
            <a:ext cx="4897437" cy="4267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62160000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200" fill="hold">
                                          <p:stCondLst>
                                            <p:cond delay="0"/>
                                          </p:stCondLst>
                                        </p:cTn>
                                        <p:tgtEl>
                                          <p:spTgt spid="4"/>
                                        </p:tgtEl>
                                        <p:attrNameLst>
                                          <p:attrName>ppt_x</p:attrName>
                                        </p:attrNameLst>
                                      </p:cBhvr>
                                    </p:anim>
                                    <p:anim from="0" to="-1.0" calcmode="lin" valueType="num">
                                      <p:cBhvr>
                                        <p:cTn id="8" dur="400" decel="50000" autoRev="1" fill="hold">
                                          <p:stCondLst>
                                            <p:cond delay="1200"/>
                                          </p:stCondLst>
                                        </p:cTn>
                                        <p:tgtEl>
                                          <p:spTgt spid="4"/>
                                        </p:tgtEl>
                                        <p:attrNameLst>
                                          <p:attrName>xshear</p:attrName>
                                        </p:attrNameLst>
                                      </p:cBhvr>
                                    </p:anim>
                                    <p:animScale>
                                      <p:cBhvr>
                                        <p:cTn id="9" dur="400" decel="100000" autoRev="1" fill="hold">
                                          <p:stCondLst>
                                            <p:cond delay="1200"/>
                                          </p:stCondLst>
                                        </p:cTn>
                                        <p:tgtEl>
                                          <p:spTgt spid="4"/>
                                        </p:tgtEl>
                                      </p:cBhvr>
                                      <p:from x="100000" y="100000"/>
                                      <p:to x="80000" y="100000"/>
                                    </p:animScale>
                                    <p:anim by="(#ppt_h/3+#ppt_w*0.1)" calcmode="lin" valueType="num">
                                      <p:cBhvr additive="sum">
                                        <p:cTn id="10" dur="400" decel="100000" autoRev="1" fill="hold">
                                          <p:stCondLst>
                                            <p:cond delay="12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62395" y="5600341"/>
            <a:ext cx="1091279" cy="640135"/>
          </a:xfrm>
          <a:prstGeom prst="rect">
            <a:avLst/>
          </a:prstGeom>
        </p:spPr>
      </p:pic>
      <p:sp>
        <p:nvSpPr>
          <p:cNvPr id="3" name="Rectangle 2" descr="6"/>
          <p:cNvSpPr>
            <a:spLocks noChangeArrowheads="1"/>
          </p:cNvSpPr>
          <p:nvPr/>
        </p:nvSpPr>
        <p:spPr bwMode="auto">
          <a:xfrm>
            <a:off x="3561522" y="848139"/>
            <a:ext cx="5257800" cy="4267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22525976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0.05"/>
                                          </p:val>
                                        </p:tav>
                                        <p:tav tm="100000">
                                          <p:val>
                                            <p:strVal val="#ppt_w"/>
                                          </p:val>
                                        </p:tav>
                                      </p:tavLst>
                                    </p:anim>
                                    <p:anim calcmode="lin" valueType="num">
                                      <p:cBhvr>
                                        <p:cTn id="8" dur="2000" fill="hold"/>
                                        <p:tgtEl>
                                          <p:spTgt spid="3"/>
                                        </p:tgtEl>
                                        <p:attrNameLst>
                                          <p:attrName>ppt_h</p:attrName>
                                        </p:attrNameLst>
                                      </p:cBhvr>
                                      <p:tavLst>
                                        <p:tav tm="0">
                                          <p:val>
                                            <p:strVal val="#ppt_h"/>
                                          </p:val>
                                        </p:tav>
                                        <p:tav tm="100000">
                                          <p:val>
                                            <p:strVal val="#ppt_h"/>
                                          </p:val>
                                        </p:tav>
                                      </p:tavLst>
                                    </p:anim>
                                    <p:anim calcmode="lin" valueType="num">
                                      <p:cBhvr>
                                        <p:cTn id="9" dur="2000" fill="hold"/>
                                        <p:tgtEl>
                                          <p:spTgt spid="3"/>
                                        </p:tgtEl>
                                        <p:attrNameLst>
                                          <p:attrName>ppt_x</p:attrName>
                                        </p:attrNameLst>
                                      </p:cBhvr>
                                      <p:tavLst>
                                        <p:tav tm="0">
                                          <p:val>
                                            <p:strVal val="#ppt_x-.2"/>
                                          </p:val>
                                        </p:tav>
                                        <p:tav tm="100000">
                                          <p:val>
                                            <p:strVal val="#ppt_x"/>
                                          </p:val>
                                        </p:tav>
                                      </p:tavLst>
                                    </p:anim>
                                    <p:anim calcmode="lin" valueType="num">
                                      <p:cBhvr>
                                        <p:cTn id="10" dur="2000" fill="hold"/>
                                        <p:tgtEl>
                                          <p:spTgt spid="3"/>
                                        </p:tgtEl>
                                        <p:attrNameLst>
                                          <p:attrName>ppt_y</p:attrName>
                                        </p:attrNameLst>
                                      </p:cBhvr>
                                      <p:tavLst>
                                        <p:tav tm="0">
                                          <p:val>
                                            <p:strVal val="#ppt_y"/>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95284" y="5375054"/>
            <a:ext cx="1133954" cy="640135"/>
          </a:xfrm>
          <a:prstGeom prst="rect">
            <a:avLst/>
          </a:prstGeom>
        </p:spPr>
      </p:pic>
      <p:sp>
        <p:nvSpPr>
          <p:cNvPr id="3" name="Rectangle 2" descr="7"/>
          <p:cNvSpPr>
            <a:spLocks noChangeArrowheads="1"/>
          </p:cNvSpPr>
          <p:nvPr/>
        </p:nvSpPr>
        <p:spPr bwMode="auto">
          <a:xfrm>
            <a:off x="3339548" y="748748"/>
            <a:ext cx="5257800" cy="42672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88918898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4528930" y="291548"/>
            <a:ext cx="3455988" cy="549275"/>
          </a:xfrm>
          <a:prstGeom prst="rect">
            <a:avLst/>
          </a:prstGeom>
          <a:gradFill rotWithShape="0">
            <a:gsLst>
              <a:gs pos="0">
                <a:srgbClr val="FFFFCC">
                  <a:gamma/>
                  <a:shade val="46275"/>
                  <a:invGamma/>
                </a:srgbClr>
              </a:gs>
              <a:gs pos="50000">
                <a:srgbClr val="FFFFCC"/>
              </a:gs>
              <a:gs pos="100000">
                <a:srgbClr val="FFFFCC">
                  <a:gamma/>
                  <a:shade val="46275"/>
                  <a:invGamma/>
                </a:srgbClr>
              </a:gs>
            </a:gsLst>
            <a:lin ang="5400000" scaled="1"/>
          </a:gradFill>
          <a:ln w="76200" cmpd="tri">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fa-IR" altLang="en-US" sz="3200" b="1" i="0" u="none" strike="noStrike" kern="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rPr>
              <a:t>منابع</a:t>
            </a:r>
            <a:endParaRPr kumimoji="0" lang="en-US" altLang="en-US" sz="3200" b="1" i="0" u="none" strike="noStrike" kern="0" cap="none" spc="0" normalizeH="0" baseline="0" noProof="0" smtClean="0">
              <a:ln>
                <a:noFill/>
              </a:ln>
              <a:solidFill>
                <a:srgbClr val="000000"/>
              </a:solidFill>
              <a:effectLst/>
              <a:uLnTx/>
              <a:uFillTx/>
              <a:latin typeface="Arial" panose="020B0604020202020204" pitchFamily="34" charset="0"/>
              <a:cs typeface="Arial" panose="020B0604020202020204" pitchFamily="34" charset="0"/>
            </a:endParaRPr>
          </a:p>
        </p:txBody>
      </p:sp>
      <p:sp>
        <p:nvSpPr>
          <p:cNvPr id="3" name="Rectangle 2"/>
          <p:cNvSpPr>
            <a:spLocks noChangeArrowheads="1"/>
          </p:cNvSpPr>
          <p:nvPr/>
        </p:nvSpPr>
        <p:spPr bwMode="auto">
          <a:xfrm>
            <a:off x="1875183" y="1196009"/>
            <a:ext cx="7620000" cy="5181600"/>
          </a:xfrm>
          <a:prstGeom prst="rect">
            <a:avLst/>
          </a:prstGeom>
          <a:solidFill>
            <a:srgbClr val="99CC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eaLnBrk="0" fontAlgn="base" latinLnBrk="0" hangingPunct="0">
              <a:lnSpc>
                <a:spcPct val="100000"/>
              </a:lnSpc>
              <a:spcBef>
                <a:spcPct val="0"/>
              </a:spcBef>
              <a:spcAft>
                <a:spcPct val="0"/>
              </a:spcAft>
              <a:buClrTx/>
              <a:buSzTx/>
              <a:buFontTx/>
              <a:buNone/>
              <a:tabLst/>
              <a:defRPr/>
            </a:pPr>
            <a:r>
              <a:rPr kumimoji="0" lang="fa-IR" altLang="en-US" sz="24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1 – نقشه كشي ساختمان - مهندس جمشيد خاني  ومهندس عليرضا بابايي</a:t>
            </a:r>
          </a:p>
          <a:p>
            <a:pPr marL="0" marR="0" lvl="0" indent="0" algn="r" defTabSz="914400" eaLnBrk="0" fontAlgn="base" latinLnBrk="0" hangingPunct="0">
              <a:lnSpc>
                <a:spcPct val="100000"/>
              </a:lnSpc>
              <a:spcBef>
                <a:spcPct val="0"/>
              </a:spcBef>
              <a:spcAft>
                <a:spcPct val="0"/>
              </a:spcAft>
              <a:buClrTx/>
              <a:buSzTx/>
              <a:buFontTx/>
              <a:buNone/>
              <a:tabLst/>
              <a:defRPr/>
            </a:pPr>
            <a:r>
              <a:rPr kumimoji="0" lang="fa-IR" altLang="en-US" sz="24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2 –</a:t>
            </a:r>
            <a:r>
              <a:rPr kumimoji="0" lang="fa-IR" altLang="en-US" sz="2400" b="0"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 </a:t>
            </a:r>
            <a:r>
              <a:rPr kumimoji="0" lang="fa-IR" altLang="en-US" sz="24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مصالح ساختماني - احمد حامي</a:t>
            </a:r>
            <a:endParaRPr kumimoji="0" lang="en-US" altLang="en-US" sz="24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a:p>
            <a:pPr marL="0" marR="0" lvl="0" indent="0" algn="r" defTabSz="914400" eaLnBrk="0" fontAlgn="base" latinLnBrk="0" hangingPunct="0">
              <a:lnSpc>
                <a:spcPct val="100000"/>
              </a:lnSpc>
              <a:spcBef>
                <a:spcPct val="0"/>
              </a:spcBef>
              <a:spcAft>
                <a:spcPct val="0"/>
              </a:spcAft>
              <a:buClrTx/>
              <a:buSzTx/>
              <a:buFontTx/>
              <a:buNone/>
              <a:tabLst/>
              <a:defRPr/>
            </a:pPr>
            <a:r>
              <a:rPr kumimoji="0" lang="fa-IR" altLang="en-US" sz="24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3 – اجراي ساختمان با مصالح سنتي – حسين زمرشيدي</a:t>
            </a:r>
          </a:p>
          <a:p>
            <a:pPr marL="0" marR="0" lvl="0" indent="0" algn="r" defTabSz="914400" eaLnBrk="0" fontAlgn="base" latinLnBrk="0" hangingPunct="0">
              <a:lnSpc>
                <a:spcPct val="100000"/>
              </a:lnSpc>
              <a:spcBef>
                <a:spcPct val="0"/>
              </a:spcBef>
              <a:spcAft>
                <a:spcPct val="0"/>
              </a:spcAft>
              <a:buClrTx/>
              <a:buSzTx/>
              <a:buFontTx/>
              <a:buNone/>
              <a:tabLst/>
              <a:defRPr/>
            </a:pPr>
            <a:r>
              <a:rPr kumimoji="0" lang="fa-IR" altLang="en-US" sz="24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4 – اينترنت :</a:t>
            </a: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http://www.memarblog.com</a:t>
            </a:r>
            <a:endParaRPr kumimoji="0" lang="fa-IR"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http://www.farsnews.com</a:t>
            </a: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http://civilarc.blogfa.com</a:t>
            </a:r>
            <a:endParaRPr kumimoji="0" lang="fa-IR"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http://daneshnameh.roshd.ir</a:t>
            </a: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http://omranteam.blogfa.com</a:t>
            </a: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http://www.qomstandard.com</a:t>
            </a: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http://www.photo-tbk.blogfa.com</a:t>
            </a: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http://www.qommiras.ir</a:t>
            </a: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http://www.civil-tech.net</a:t>
            </a: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http://materialist-sr-iau.blogfa.com</a:t>
            </a: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http://www.gtalk.ir</a:t>
            </a:r>
          </a:p>
          <a:p>
            <a:pPr marL="0" marR="0" lvl="0" indent="0" algn="r" defTabSz="914400" eaLnBrk="0" fontAlgn="base" latinLnBrk="0" hangingPunct="0">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http://mamemaran.persianblog.ir</a:t>
            </a:r>
          </a:p>
          <a:p>
            <a:pPr marL="0" marR="0" lvl="0" indent="0" algn="r" defTabSz="914400" eaLnBrk="0" fontAlgn="base" latinLnBrk="0" hangingPunct="0">
              <a:lnSpc>
                <a:spcPct val="100000"/>
              </a:lnSpc>
              <a:spcBef>
                <a:spcPct val="0"/>
              </a:spcBef>
              <a:spcAft>
                <a:spcPct val="0"/>
              </a:spcAft>
              <a:buClrTx/>
              <a:buSzTx/>
              <a:buFontTx/>
              <a:buNone/>
              <a:tabLst/>
              <a:defRPr/>
            </a:pPr>
            <a:endParaRPr kumimoji="0" lang="en-US" altLang="en-US" sz="1800" b="1"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839509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20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20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2000" fill="hold"/>
                                        <p:tgtEl>
                                          <p:spTgt spid="2"/>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20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4" dur="20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15" dur="20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6" dur="2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4" descr="L6335972459670"/>
          <p:cNvSpPr>
            <a:spLocks noChangeArrowheads="1"/>
          </p:cNvSpPr>
          <p:nvPr/>
        </p:nvSpPr>
        <p:spPr bwMode="auto">
          <a:xfrm>
            <a:off x="3796748" y="142461"/>
            <a:ext cx="4191000" cy="5257800"/>
          </a:xfrm>
          <a:prstGeom prst="rect">
            <a:avLst/>
          </a:prstGeom>
          <a:blipFill dpi="0" rotWithShape="1">
            <a:blip r:embed="rId4"/>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 name="Rectangle 3"/>
          <p:cNvSpPr/>
          <p:nvPr/>
        </p:nvSpPr>
        <p:spPr>
          <a:xfrm>
            <a:off x="5119440" y="5619571"/>
            <a:ext cx="1545616" cy="120032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a-IR" sz="7200" b="0" i="0" u="none" strike="noStrike" kern="0" cap="none" spc="0" normalizeH="0" baseline="0" noProof="0" dirty="0" smtClean="0">
                <a:ln>
                  <a:noFill/>
                </a:ln>
                <a:solidFill>
                  <a:srgbClr val="FFC000">
                    <a:lumMod val="75000"/>
                  </a:srgbClr>
                </a:solidFill>
                <a:effectLst/>
                <a:uLnTx/>
                <a:uFillTx/>
                <a:latin typeface="Calibri Light" panose="020F0302020204030204"/>
                <a:ea typeface="+mj-ea"/>
                <a:cs typeface="Times New Roman" panose="02020603050405020304" pitchFamily="18" charset="0"/>
              </a:rPr>
              <a:t>پایان</a:t>
            </a:r>
            <a:endParaRPr kumimoji="0" lang="en-US"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2474264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fmla="#ppt_w*sin(2.5*pi*$)">
                                          <p:val>
                                            <p:fltVal val="0"/>
                                          </p:val>
                                        </p:tav>
                                        <p:tav tm="100000">
                                          <p:val>
                                            <p:fltVal val="1"/>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95407" y="1462869"/>
            <a:ext cx="7401185" cy="3932261"/>
          </a:xfrm>
          <a:prstGeom prst="rect">
            <a:avLst/>
          </a:prstGeom>
        </p:spPr>
      </p:pic>
    </p:spTree>
    <p:extLst>
      <p:ext uri="{BB962C8B-B14F-4D97-AF65-F5344CB8AC3E}">
        <p14:creationId xmlns:p14="http://schemas.microsoft.com/office/powerpoint/2010/main" val="258091616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18924" y="6077419"/>
            <a:ext cx="2322777" cy="640135"/>
          </a:xfrm>
          <a:prstGeom prst="rect">
            <a:avLst/>
          </a:prstGeom>
        </p:spPr>
      </p:pic>
      <p:sp>
        <p:nvSpPr>
          <p:cNvPr id="3" name="Rectangle 2" descr="zigh"/>
          <p:cNvSpPr>
            <a:spLocks noChangeArrowheads="1"/>
          </p:cNvSpPr>
          <p:nvPr/>
        </p:nvSpPr>
        <p:spPr bwMode="auto">
          <a:xfrm>
            <a:off x="2647121" y="268356"/>
            <a:ext cx="7162800" cy="56388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45398851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10360" y="6217865"/>
            <a:ext cx="3462828" cy="640135"/>
          </a:xfrm>
          <a:prstGeom prst="rect">
            <a:avLst/>
          </a:prstGeom>
        </p:spPr>
      </p:pic>
      <p:sp>
        <p:nvSpPr>
          <p:cNvPr id="3" name="Rectangle 2" descr="Archive"/>
          <p:cNvSpPr>
            <a:spLocks noChangeArrowheads="1"/>
          </p:cNvSpPr>
          <p:nvPr/>
        </p:nvSpPr>
        <p:spPr bwMode="auto">
          <a:xfrm>
            <a:off x="2526196" y="355324"/>
            <a:ext cx="7086600" cy="53340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85419403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707296" y="6217865"/>
            <a:ext cx="4871126" cy="640135"/>
          </a:xfrm>
          <a:prstGeom prst="rect">
            <a:avLst/>
          </a:prstGeom>
        </p:spPr>
      </p:pic>
      <p:sp>
        <p:nvSpPr>
          <p:cNvPr id="3" name="Rectangle 2" descr="hashnai-ba-banaha-159"/>
          <p:cNvSpPr>
            <a:spLocks noChangeArrowheads="1"/>
          </p:cNvSpPr>
          <p:nvPr/>
        </p:nvSpPr>
        <p:spPr bwMode="auto">
          <a:xfrm>
            <a:off x="3707296" y="483705"/>
            <a:ext cx="4648200" cy="52578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449229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D06F1E"/>
      </a:dk2>
      <a:lt2>
        <a:srgbClr val="F0BE21"/>
      </a:lt2>
      <a:accent1>
        <a:srgbClr val="760603"/>
      </a:accent1>
      <a:accent2>
        <a:srgbClr val="9F761A"/>
      </a:accent2>
      <a:accent3>
        <a:srgbClr val="92A200"/>
      </a:accent3>
      <a:accent4>
        <a:srgbClr val="4AA157"/>
      </a:accent4>
      <a:accent5>
        <a:srgbClr val="46788D"/>
      </a:accent5>
      <a:accent6>
        <a:srgbClr val="A848A8"/>
      </a:accent6>
      <a:hlink>
        <a:srgbClr val="460402"/>
      </a:hlink>
      <a:folHlink>
        <a:srgbClr val="991111"/>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162000"/>
                <a:satMod val="200000"/>
                <a:lumMod val="124000"/>
              </a:schemeClr>
            </a:gs>
            <a:gs pos="100000">
              <a:schemeClr val="phClr">
                <a:shade val="96000"/>
                <a:hueMod val="88000"/>
                <a:satMod val="220000"/>
                <a:lumMod val="82000"/>
              </a:schemeClr>
            </a:gs>
          </a:gsLst>
          <a:lin ang="6120000" scaled="1"/>
        </a:gradFill>
        <a:gradFill rotWithShape="1">
          <a:gsLst>
            <a:gs pos="0">
              <a:schemeClr val="phClr">
                <a:tint val="97000"/>
                <a:hueMod val="142000"/>
                <a:satMod val="200000"/>
                <a:lumMod val="118000"/>
              </a:schemeClr>
            </a:gs>
            <a:gs pos="100000">
              <a:schemeClr val="phClr">
                <a:shade val="92000"/>
                <a:hueMod val="22000"/>
                <a:satMod val="220000"/>
                <a:lumMod val="62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282EB108-EDE6-4B8E-957B-D4A69BF580EA}"/>
    </a:ext>
  </a:extLst>
</a:theme>
</file>

<file path=docProps/app.xml><?xml version="1.0" encoding="utf-8"?>
<Properties xmlns="http://schemas.openxmlformats.org/officeDocument/2006/extended-properties" xmlns:vt="http://schemas.openxmlformats.org/officeDocument/2006/docPropsVTypes">
  <Template>Slice</Template>
  <TotalTime>248</TotalTime>
  <Words>818</Words>
  <Application>Microsoft Office PowerPoint</Application>
  <PresentationFormat>Widescreen</PresentationFormat>
  <Paragraphs>65</Paragraphs>
  <Slides>55</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55</vt:i4>
      </vt:variant>
    </vt:vector>
  </HeadingPairs>
  <TitlesOfParts>
    <vt:vector size="68" baseType="lpstr">
      <vt:lpstr>Arial</vt:lpstr>
      <vt:lpstr>B Nazanin</vt:lpstr>
      <vt:lpstr>B Sina</vt:lpstr>
      <vt:lpstr>B Titr</vt:lpstr>
      <vt:lpstr>B Yekan</vt:lpstr>
      <vt:lpstr>BankGothic Md BT</vt:lpstr>
      <vt:lpstr>Calibri</vt:lpstr>
      <vt:lpstr>Calibri Light</vt:lpstr>
      <vt:lpstr>Century Gothic</vt:lpstr>
      <vt:lpstr>Tahoma</vt:lpstr>
      <vt:lpstr>Times New Roman</vt:lpstr>
      <vt:lpstr>Wingdings 3</vt:lpstr>
      <vt:lpstr>Slice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MAHAN</dc:creator>
  <cp:lastModifiedBy>parsacad</cp:lastModifiedBy>
  <cp:revision>23</cp:revision>
  <dcterms:created xsi:type="dcterms:W3CDTF">2015-04-06T06:55:46Z</dcterms:created>
  <dcterms:modified xsi:type="dcterms:W3CDTF">2015-12-09T10:18:10Z</dcterms:modified>
</cp:coreProperties>
</file>